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72" r:id="rId2"/>
    <p:sldId id="296" r:id="rId3"/>
    <p:sldId id="276" r:id="rId4"/>
    <p:sldId id="277" r:id="rId5"/>
    <p:sldId id="278" r:id="rId6"/>
    <p:sldId id="284" r:id="rId7"/>
    <p:sldId id="288" r:id="rId8"/>
    <p:sldId id="281" r:id="rId9"/>
    <p:sldId id="297" r:id="rId10"/>
    <p:sldId id="289" r:id="rId11"/>
    <p:sldId id="291" r:id="rId12"/>
    <p:sldId id="286" r:id="rId13"/>
    <p:sldId id="295" r:id="rId14"/>
    <p:sldId id="298" r:id="rId15"/>
    <p:sldId id="292" r:id="rId16"/>
    <p:sldId id="293"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DC"/>
    <a:srgbClr val="F0A334"/>
    <a:srgbClr val="993366"/>
    <a:srgbClr val="660033"/>
    <a:srgbClr val="FFFFFF"/>
    <a:srgbClr val="232461"/>
    <a:srgbClr val="8E96CD"/>
    <a:srgbClr val="2E3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22" autoAdjust="0"/>
  </p:normalViewPr>
  <p:slideViewPr>
    <p:cSldViewPr snapToGrid="0" snapToObjects="1">
      <p:cViewPr varScale="1">
        <p:scale>
          <a:sx n="108" d="100"/>
          <a:sy n="108" d="100"/>
        </p:scale>
        <p:origin x="672"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arbuotojas\Desktop\Ataskaitos\Sveikatos%20patikrinim&#371;%20analiz&#279;\Sveikatos%20duomen&#371;%20analiz&#279;s%20lenet&#279;l&#279;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arbuotojas\Desktop\Ataskaitos\Sveikatos%20patikrinim&#371;%20analiz&#279;\Sveikatos%20duomen&#371;%20analiz&#279;s%20lenet&#279;l&#279;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arbuotojas\Desktop\Ataskaitos\Sveikatos%20patikrinim&#371;%20analiz&#279;\Sveikatos%20duomen&#371;%20analiz&#279;s%20lenet&#279;l&#279;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arbuotojas\Desktop\Ataskaitos\Sveikatos%20patikrinim&#371;%20analiz&#279;\Sveikatos%20duomen&#371;%20analiz&#279;s%20lenet&#279;l&#279;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arbuotojas\Desktop\Ataskaitos\Sveikatos%20patikrinim&#371;%20analiz&#279;\Sveikatos%20duomen&#371;%20analiz&#279;s%20lenet&#279;l&#279;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arbuotojas\Desktop\Ataskaitos\Sveikatos%20patikrinim&#371;%20analiz&#279;\Sveikatos%20duomen&#371;%20analiz&#279;s%20lenet&#279;l&#279;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'Pasitikrinę sveikatą'!$B$2</c:f>
              <c:strCache>
                <c:ptCount val="1"/>
                <c:pt idx="0">
                  <c:v>Pasitikrinusių sveikatą vaikų dalis</c:v>
                </c:pt>
              </c:strCache>
            </c:strRef>
          </c:tx>
          <c:spPr>
            <a:solidFill>
              <a:schemeClr val="accent1"/>
            </a:solidFill>
            <a:ln>
              <a:noFill/>
            </a:ln>
            <a:effectLst/>
            <a:sp3d/>
          </c:spPr>
          <c:invertIfNegative val="0"/>
          <c:dLbls>
            <c:dLbl>
              <c:idx val="0"/>
              <c:layout>
                <c:manualLayout>
                  <c:x val="1.2207726155603331E-2"/>
                  <c:y val="-5.429053386831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894-482A-BD00-481B5BCC4072}"/>
                </c:ext>
              </c:extLst>
            </c:dLbl>
            <c:dLbl>
              <c:idx val="1"/>
              <c:layout>
                <c:manualLayout>
                  <c:x val="2.4415452311206662E-2"/>
                  <c:y val="-5.429053386831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894-482A-BD00-481B5BCC407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'Pasitikrinę sveikatą'!$C$1:$D$1</c:f>
              <c:strCache>
                <c:ptCount val="2"/>
                <c:pt idx="0">
                  <c:v>Nr. E027-1 formos I dalis ,,Fizinės būklės įvertinimas''</c:v>
                </c:pt>
                <c:pt idx="1">
                  <c:v>Nr. E027-1 formos II dalis ,,Dantų ir žandikaulių būklės įvertinimas''</c:v>
                </c:pt>
              </c:strCache>
            </c:strRef>
          </c:cat>
          <c:val>
            <c:numRef>
              <c:f>'Pasitikrinę sveikatą'!$C$2:$D$2</c:f>
              <c:numCache>
                <c:formatCode>General</c:formatCode>
                <c:ptCount val="2"/>
                <c:pt idx="0">
                  <c:v>97.45</c:v>
                </c:pt>
                <c:pt idx="1">
                  <c:v>91.82</c:v>
                </c:pt>
              </c:numCache>
            </c:numRef>
          </c:val>
          <c:shape val="cylinder"/>
          <c:extLst>
            <c:ext xmlns:c16="http://schemas.microsoft.com/office/drawing/2014/chart" uri="{C3380CC4-5D6E-409C-BE32-E72D297353CC}">
              <c16:uniqueId val="{00000000-3894-482A-BD00-481B5BCC4072}"/>
            </c:ext>
          </c:extLst>
        </c:ser>
        <c:ser>
          <c:idx val="1"/>
          <c:order val="1"/>
          <c:tx>
            <c:strRef>
              <c:f>'Pasitikrinę sveikatą'!$B$3</c:f>
              <c:strCache>
                <c:ptCount val="1"/>
                <c:pt idx="0">
                  <c:v>Nepasitikrinusių sveikatą vaikų dalis</c:v>
                </c:pt>
              </c:strCache>
            </c:strRef>
          </c:tx>
          <c:spPr>
            <a:solidFill>
              <a:schemeClr val="accent2"/>
            </a:solidFill>
            <a:ln>
              <a:noFill/>
            </a:ln>
            <a:effectLst/>
            <a:sp3d/>
          </c:spPr>
          <c:invertIfNegative val="0"/>
          <c:dLbls>
            <c:dLbl>
              <c:idx val="0"/>
              <c:layout>
                <c:manualLayout>
                  <c:x val="2.441545231120671E-2"/>
                  <c:y val="-5.42905338683159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94-482A-BD00-481B5BCC4072}"/>
                </c:ext>
              </c:extLst>
            </c:dLbl>
            <c:dLbl>
              <c:idx val="1"/>
              <c:layout>
                <c:manualLayout>
                  <c:x val="2.9841108380363596E-2"/>
                  <c:y val="-5.42905338683159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894-482A-BD00-481B5BCC407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'Pasitikrinę sveikatą'!$C$1:$D$1</c:f>
              <c:strCache>
                <c:ptCount val="2"/>
                <c:pt idx="0">
                  <c:v>Nr. E027-1 formos I dalis ,,Fizinės būklės įvertinimas''</c:v>
                </c:pt>
                <c:pt idx="1">
                  <c:v>Nr. E027-1 formos II dalis ,,Dantų ir žandikaulių būklės įvertinimas''</c:v>
                </c:pt>
              </c:strCache>
            </c:strRef>
          </c:cat>
          <c:val>
            <c:numRef>
              <c:f>'Pasitikrinę sveikatą'!$C$3:$D$3</c:f>
              <c:numCache>
                <c:formatCode>General</c:formatCode>
                <c:ptCount val="2"/>
                <c:pt idx="0">
                  <c:v>2.5499999999999998</c:v>
                </c:pt>
                <c:pt idx="1">
                  <c:v>8.18</c:v>
                </c:pt>
              </c:numCache>
            </c:numRef>
          </c:val>
          <c:shape val="cylinder"/>
          <c:extLst>
            <c:ext xmlns:c16="http://schemas.microsoft.com/office/drawing/2014/chart" uri="{C3380CC4-5D6E-409C-BE32-E72D297353CC}">
              <c16:uniqueId val="{00000001-3894-482A-BD00-481B5BCC4072}"/>
            </c:ext>
          </c:extLst>
        </c:ser>
        <c:dLbls>
          <c:showLegendKey val="0"/>
          <c:showVal val="0"/>
          <c:showCatName val="0"/>
          <c:showSerName val="0"/>
          <c:showPercent val="0"/>
          <c:showBubbleSize val="0"/>
        </c:dLbls>
        <c:gapWidth val="150"/>
        <c:shape val="box"/>
        <c:axId val="517894088"/>
        <c:axId val="517894448"/>
        <c:axId val="0"/>
      </c:bar3DChart>
      <c:catAx>
        <c:axId val="5178940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7894448"/>
        <c:crosses val="autoZero"/>
        <c:auto val="1"/>
        <c:lblAlgn val="ctr"/>
        <c:lblOffset val="100"/>
        <c:noMultiLvlLbl val="0"/>
      </c:catAx>
      <c:valAx>
        <c:axId val="517894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7894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'Bendrosios rekomendacijos'!$N$25</c:f>
              <c:strCache>
                <c:ptCount val="1"/>
                <c:pt idx="0">
                  <c:v>2025/2026 m.m.</c:v>
                </c:pt>
              </c:strCache>
            </c:strRef>
          </c:tx>
          <c:spPr>
            <a:solidFill>
              <a:schemeClr val="accent1"/>
            </a:solidFill>
            <a:ln>
              <a:noFill/>
            </a:ln>
            <a:effectLst/>
            <a:sp3d/>
          </c:spPr>
          <c:invertIfNegative val="0"/>
          <c:dLbls>
            <c:dLbl>
              <c:idx val="0"/>
              <c:layout>
                <c:manualLayout>
                  <c:x val="1.7583650409339076E-2"/>
                  <c:y val="-1.11029927155188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9A-44CC-A757-E15DE8580554}"/>
                </c:ext>
              </c:extLst>
            </c:dLbl>
            <c:dLbl>
              <c:idx val="1"/>
              <c:layout>
                <c:manualLayout>
                  <c:x val="1.1303775263146548E-2"/>
                  <c:y val="-1.017762574975776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29A-44CC-A757-E15DE8580554}"/>
                </c:ext>
              </c:extLst>
            </c:dLbl>
            <c:dLbl>
              <c:idx val="2"/>
              <c:layout>
                <c:manualLayout>
                  <c:x val="1.6327675380100524E-2"/>
                  <c:y val="-2.77574817887975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9A-44CC-A757-E15DE8580554}"/>
                </c:ext>
              </c:extLst>
            </c:dLbl>
            <c:dLbl>
              <c:idx val="3"/>
              <c:layout>
                <c:manualLayout>
                  <c:x val="1.5071700350862064E-2"/>
                  <c:y val="-2.54440643743944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29A-44CC-A757-E15DE858055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'Bendrosios rekomendacijos'!$M$26:$M$29</c:f>
              <c:strCache>
                <c:ptCount val="4"/>
                <c:pt idx="0">
                  <c:v>Vaikų, kurie gali dalyvauti ugdymo veikloje be jokių 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'Bendrosios rekomendacijos'!$N$26:$N$29</c:f>
              <c:numCache>
                <c:formatCode>General</c:formatCode>
                <c:ptCount val="4"/>
                <c:pt idx="0">
                  <c:v>94.22</c:v>
                </c:pt>
                <c:pt idx="1">
                  <c:v>5.78</c:v>
                </c:pt>
                <c:pt idx="2">
                  <c:v>1.87</c:v>
                </c:pt>
                <c:pt idx="3">
                  <c:v>0</c:v>
                </c:pt>
              </c:numCache>
            </c:numRef>
          </c:val>
          <c:extLst>
            <c:ext xmlns:c16="http://schemas.microsoft.com/office/drawing/2014/chart" uri="{C3380CC4-5D6E-409C-BE32-E72D297353CC}">
              <c16:uniqueId val="{00000000-629A-44CC-A757-E15DE8580554}"/>
            </c:ext>
          </c:extLst>
        </c:ser>
        <c:dLbls>
          <c:showLegendKey val="0"/>
          <c:showVal val="0"/>
          <c:showCatName val="0"/>
          <c:showSerName val="0"/>
          <c:showPercent val="0"/>
          <c:showBubbleSize val="0"/>
        </c:dLbls>
        <c:gapWidth val="150"/>
        <c:shape val="box"/>
        <c:axId val="518612320"/>
        <c:axId val="580392072"/>
        <c:axId val="0"/>
      </c:bar3DChart>
      <c:catAx>
        <c:axId val="5186123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80392072"/>
        <c:crosses val="autoZero"/>
        <c:auto val="1"/>
        <c:lblAlgn val="ctr"/>
        <c:lblOffset val="100"/>
        <c:noMultiLvlLbl val="0"/>
      </c:catAx>
      <c:valAx>
        <c:axId val="580392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86123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KMI!$C$32</c:f>
              <c:strCache>
                <c:ptCount val="1"/>
                <c:pt idx="0">
                  <c:v>2025/2026 m.m.</c:v>
                </c:pt>
              </c:strCache>
            </c:strRef>
          </c:tx>
          <c:spPr>
            <a:solidFill>
              <a:schemeClr val="accent1"/>
            </a:solidFill>
            <a:ln>
              <a:noFill/>
            </a:ln>
            <a:effectLst/>
            <a:sp3d/>
          </c:spPr>
          <c:invertIfNegative val="0"/>
          <c:dLbls>
            <c:dLbl>
              <c:idx val="0"/>
              <c:layout>
                <c:manualLayout>
                  <c:x val="1.2407725008339638E-2"/>
                  <c:y val="-4.16048497495723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AA-428A-991E-57FFD8C56F2F}"/>
                </c:ext>
              </c:extLst>
            </c:dLbl>
            <c:dLbl>
              <c:idx val="1"/>
              <c:layout>
                <c:manualLayout>
                  <c:x val="1.2407725008339612E-2"/>
                  <c:y val="-3.9004546640224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AA-428A-991E-57FFD8C56F2F}"/>
                </c:ext>
              </c:extLst>
            </c:dLbl>
            <c:dLbl>
              <c:idx val="2"/>
              <c:layout>
                <c:manualLayout>
                  <c:x val="1.7922269456490624E-2"/>
                  <c:y val="-4.16048497495723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AA-428A-991E-57FFD8C56F2F}"/>
                </c:ext>
              </c:extLst>
            </c:dLbl>
            <c:dLbl>
              <c:idx val="3"/>
              <c:layout>
                <c:manualLayout>
                  <c:x val="1.6543633344452784E-2"/>
                  <c:y val="-3.3803940421527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4AA-428A-991E-57FFD8C56F2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KMI!$B$33:$B$36</c:f>
              <c:strCache>
                <c:ptCount val="4"/>
                <c:pt idx="0">
                  <c:v>Per mažas svoris</c:v>
                </c:pt>
                <c:pt idx="1">
                  <c:v>Normalus svoris</c:v>
                </c:pt>
                <c:pt idx="2">
                  <c:v>Antsvoris</c:v>
                </c:pt>
                <c:pt idx="3">
                  <c:v>Nutukimas</c:v>
                </c:pt>
              </c:strCache>
            </c:strRef>
          </c:cat>
          <c:val>
            <c:numRef>
              <c:f>KMI!$C$33:$C$36</c:f>
              <c:numCache>
                <c:formatCode>General</c:formatCode>
                <c:ptCount val="4"/>
                <c:pt idx="0">
                  <c:v>10.26</c:v>
                </c:pt>
                <c:pt idx="1">
                  <c:v>63.99</c:v>
                </c:pt>
                <c:pt idx="2">
                  <c:v>18.100000000000001</c:v>
                </c:pt>
                <c:pt idx="3">
                  <c:v>7.65</c:v>
                </c:pt>
              </c:numCache>
            </c:numRef>
          </c:val>
          <c:shape val="cylinder"/>
          <c:extLst>
            <c:ext xmlns:c16="http://schemas.microsoft.com/office/drawing/2014/chart" uri="{C3380CC4-5D6E-409C-BE32-E72D297353CC}">
              <c16:uniqueId val="{00000000-44AA-428A-991E-57FFD8C56F2F}"/>
            </c:ext>
          </c:extLst>
        </c:ser>
        <c:dLbls>
          <c:showLegendKey val="0"/>
          <c:showVal val="0"/>
          <c:showCatName val="0"/>
          <c:showSerName val="0"/>
          <c:showPercent val="0"/>
          <c:showBubbleSize val="0"/>
        </c:dLbls>
        <c:gapWidth val="150"/>
        <c:shape val="box"/>
        <c:axId val="518618080"/>
        <c:axId val="518608720"/>
        <c:axId val="0"/>
      </c:bar3DChart>
      <c:catAx>
        <c:axId val="5186180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8608720"/>
        <c:crosses val="autoZero"/>
        <c:auto val="1"/>
        <c:lblAlgn val="ctr"/>
        <c:lblOffset val="100"/>
        <c:noMultiLvlLbl val="0"/>
      </c:catAx>
      <c:valAx>
        <c:axId val="518608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86180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'Fizinio lavinimo grupės'!$C$30</c:f>
              <c:strCache>
                <c:ptCount val="1"/>
                <c:pt idx="0">
                  <c:v>2025/2026 m.m.</c:v>
                </c:pt>
              </c:strCache>
            </c:strRef>
          </c:tx>
          <c:spPr>
            <a:solidFill>
              <a:schemeClr val="accent1"/>
            </a:solidFill>
            <a:ln>
              <a:noFill/>
            </a:ln>
            <a:effectLst/>
            <a:sp3d/>
          </c:spPr>
          <c:invertIfNegative val="0"/>
          <c:dLbls>
            <c:dLbl>
              <c:idx val="0"/>
              <c:layout>
                <c:manualLayout>
                  <c:x val="1.9015722259055828E-2"/>
                  <c:y val="-4.78020044959124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19-4712-B7A2-3BD367885628}"/>
                </c:ext>
              </c:extLst>
            </c:dLbl>
            <c:dLbl>
              <c:idx val="1"/>
              <c:layout>
                <c:manualLayout>
                  <c:x val="1.1409433355433542E-2"/>
                  <c:y val="-3.6554474026286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19-4712-B7A2-3BD367885628}"/>
                </c:ext>
              </c:extLst>
            </c:dLbl>
            <c:dLbl>
              <c:idx val="2"/>
              <c:layout>
                <c:manualLayout>
                  <c:x val="1.6480292624515048E-2"/>
                  <c:y val="-4.49901218785058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B19-4712-B7A2-3BD367885628}"/>
                </c:ext>
              </c:extLst>
            </c:dLbl>
            <c:dLbl>
              <c:idx val="3"/>
              <c:layout>
                <c:manualLayout>
                  <c:x val="1.3944862989974365E-2"/>
                  <c:y val="-3.37425914088794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B19-4712-B7A2-3BD36788562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'Fizinio lavinimo grupės'!$B$31:$B$34</c:f>
              <c:strCache>
                <c:ptCount val="4"/>
                <c:pt idx="0">
                  <c:v>Pagrindinė </c:v>
                </c:pt>
                <c:pt idx="1">
                  <c:v>Parengiamoji</c:v>
                </c:pt>
                <c:pt idx="2">
                  <c:v>Specialioji</c:v>
                </c:pt>
                <c:pt idx="3">
                  <c:v>Atleisti</c:v>
                </c:pt>
              </c:strCache>
            </c:strRef>
          </c:cat>
          <c:val>
            <c:numRef>
              <c:f>'Fizinio lavinimo grupės'!$C$31:$C$34</c:f>
              <c:numCache>
                <c:formatCode>General</c:formatCode>
                <c:ptCount val="4"/>
                <c:pt idx="0">
                  <c:v>92.35</c:v>
                </c:pt>
                <c:pt idx="1">
                  <c:v>5.78</c:v>
                </c:pt>
                <c:pt idx="2">
                  <c:v>0.37</c:v>
                </c:pt>
                <c:pt idx="3">
                  <c:v>1.1200000000000001</c:v>
                </c:pt>
              </c:numCache>
            </c:numRef>
          </c:val>
          <c:shape val="cylinder"/>
          <c:extLst>
            <c:ext xmlns:c16="http://schemas.microsoft.com/office/drawing/2014/chart" uri="{C3380CC4-5D6E-409C-BE32-E72D297353CC}">
              <c16:uniqueId val="{00000000-BB19-4712-B7A2-3BD367885628}"/>
            </c:ext>
          </c:extLst>
        </c:ser>
        <c:dLbls>
          <c:showLegendKey val="0"/>
          <c:showVal val="0"/>
          <c:showCatName val="0"/>
          <c:showSerName val="0"/>
          <c:showPercent val="0"/>
          <c:showBubbleSize val="0"/>
        </c:dLbls>
        <c:gapWidth val="150"/>
        <c:shape val="box"/>
        <c:axId val="367716040"/>
        <c:axId val="367717120"/>
        <c:axId val="0"/>
      </c:bar3DChart>
      <c:catAx>
        <c:axId val="3677160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67717120"/>
        <c:crosses val="autoZero"/>
        <c:auto val="1"/>
        <c:lblAlgn val="ctr"/>
        <c:lblOffset val="100"/>
        <c:noMultiLvlLbl val="0"/>
      </c:catAx>
      <c:valAx>
        <c:axId val="367717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677160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'Dantų eduonies intensyvumas pag'!$B$32</c:f>
              <c:strCache>
                <c:ptCount val="1"/>
                <c:pt idx="0">
                  <c:v>Mokinių, neturinčių ėduonies pažeistų, plombuotų ir išrautų dantų</c:v>
                </c:pt>
              </c:strCache>
            </c:strRef>
          </c:tx>
          <c:spPr>
            <a:solidFill>
              <a:schemeClr val="accent1"/>
            </a:solidFill>
            <a:ln>
              <a:noFill/>
            </a:ln>
            <a:effectLst/>
            <a:sp3d/>
          </c:spPr>
          <c:invertIfNegative val="0"/>
          <c:dLbls>
            <c:dLbl>
              <c:idx val="0"/>
              <c:layout>
                <c:manualLayout>
                  <c:x val="5.3428781537705576E-3"/>
                  <c:y val="-3.63210919727008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2EA-4AA3-9668-772B21004B6B}"/>
                </c:ext>
              </c:extLst>
            </c:dLbl>
            <c:dLbl>
              <c:idx val="1"/>
              <c:layout>
                <c:manualLayout>
                  <c:x val="5.3428781537705576E-3"/>
                  <c:y val="-3.30191745206369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2EA-4AA3-9668-772B21004B6B}"/>
                </c:ext>
              </c:extLst>
            </c:dLbl>
            <c:dLbl>
              <c:idx val="2"/>
              <c:layout>
                <c:manualLayout>
                  <c:x val="6.678597692213197E-3"/>
                  <c:y val="-1.65095872603184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2EA-4AA3-9668-772B21004B6B}"/>
                </c:ext>
              </c:extLst>
            </c:dLbl>
            <c:dLbl>
              <c:idx val="3"/>
              <c:layout>
                <c:manualLayout>
                  <c:x val="5.3428781537705576E-3"/>
                  <c:y val="-2.3113422164446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2EA-4AA3-9668-772B21004B6B}"/>
                </c:ext>
              </c:extLst>
            </c:dLbl>
            <c:dLbl>
              <c:idx val="4"/>
              <c:layout>
                <c:manualLayout>
                  <c:x val="5.3428781537705576E-3"/>
                  <c:y val="-2.64153396165095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2EA-4AA3-9668-772B21004B6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'Dantų eduonies intensyvumas pag'!$C$31:$G$31</c:f>
              <c:strCache>
                <c:ptCount val="5"/>
                <c:pt idx="0">
                  <c:v>9 klasė</c:v>
                </c:pt>
                <c:pt idx="1">
                  <c:v>10 klasė</c:v>
                </c:pt>
                <c:pt idx="2">
                  <c:v>11 klasė</c:v>
                </c:pt>
                <c:pt idx="3">
                  <c:v>12 klasė</c:v>
                </c:pt>
                <c:pt idx="4">
                  <c:v>Bendras</c:v>
                </c:pt>
              </c:strCache>
            </c:strRef>
          </c:cat>
          <c:val>
            <c:numRef>
              <c:f>'Dantų eduonies intensyvumas pag'!$C$32:$G$32</c:f>
              <c:numCache>
                <c:formatCode>General</c:formatCode>
                <c:ptCount val="5"/>
                <c:pt idx="0">
                  <c:v>16.27</c:v>
                </c:pt>
                <c:pt idx="1">
                  <c:v>12.1</c:v>
                </c:pt>
                <c:pt idx="2">
                  <c:v>17.309999999999999</c:v>
                </c:pt>
                <c:pt idx="3">
                  <c:v>14.41</c:v>
                </c:pt>
                <c:pt idx="4">
                  <c:v>15.05</c:v>
                </c:pt>
              </c:numCache>
            </c:numRef>
          </c:val>
          <c:shape val="cylinder"/>
          <c:extLst>
            <c:ext xmlns:c16="http://schemas.microsoft.com/office/drawing/2014/chart" uri="{C3380CC4-5D6E-409C-BE32-E72D297353CC}">
              <c16:uniqueId val="{00000000-F2EA-4AA3-9668-772B21004B6B}"/>
            </c:ext>
          </c:extLst>
        </c:ser>
        <c:ser>
          <c:idx val="1"/>
          <c:order val="1"/>
          <c:tx>
            <c:strRef>
              <c:f>'Dantų eduonies intensyvumas pag'!$B$33</c:f>
              <c:strCache>
                <c:ptCount val="1"/>
                <c:pt idx="0">
                  <c:v>Mokinių, neturinčių sąkandžio patologijos</c:v>
                </c:pt>
              </c:strCache>
            </c:strRef>
          </c:tx>
          <c:spPr>
            <a:solidFill>
              <a:schemeClr val="accent2"/>
            </a:solidFill>
            <a:ln>
              <a:noFill/>
            </a:ln>
            <a:effectLst/>
            <a:sp3d/>
          </c:spPr>
          <c:invertIfNegative val="0"/>
          <c:dLbls>
            <c:dLbl>
              <c:idx val="0"/>
              <c:layout>
                <c:manualLayout>
                  <c:x val="1.0685756307541091E-2"/>
                  <c:y val="-3.30191745206369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2EA-4AA3-9668-772B21004B6B}"/>
                </c:ext>
              </c:extLst>
            </c:dLbl>
            <c:dLbl>
              <c:idx val="1"/>
              <c:layout>
                <c:manualLayout>
                  <c:x val="1.7364353999754261E-2"/>
                  <c:y val="-2.3113422164445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2EA-4AA3-9668-772B21004B6B}"/>
                </c:ext>
              </c:extLst>
            </c:dLbl>
            <c:dLbl>
              <c:idx val="2"/>
              <c:layout>
                <c:manualLayout>
                  <c:x val="1.0685756307541115E-2"/>
                  <c:y val="-1.98115047123822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2EA-4AA3-9668-772B21004B6B}"/>
                </c:ext>
              </c:extLst>
            </c:dLbl>
            <c:dLbl>
              <c:idx val="3"/>
              <c:layout>
                <c:manualLayout>
                  <c:x val="1.0685756307541115E-2"/>
                  <c:y val="-1.981150471238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2EA-4AA3-9668-772B21004B6B}"/>
                </c:ext>
              </c:extLst>
            </c:dLbl>
            <c:dLbl>
              <c:idx val="4"/>
              <c:layout>
                <c:manualLayout>
                  <c:x val="8.0143172306557375E-3"/>
                  <c:y val="-2.3113422164445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2EA-4AA3-9668-772B21004B6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'Dantų eduonies intensyvumas pag'!$C$31:$G$31</c:f>
              <c:strCache>
                <c:ptCount val="5"/>
                <c:pt idx="0">
                  <c:v>9 klasė</c:v>
                </c:pt>
                <c:pt idx="1">
                  <c:v>10 klasė</c:v>
                </c:pt>
                <c:pt idx="2">
                  <c:v>11 klasė</c:v>
                </c:pt>
                <c:pt idx="3">
                  <c:v>12 klasė</c:v>
                </c:pt>
                <c:pt idx="4">
                  <c:v>Bendras</c:v>
                </c:pt>
              </c:strCache>
            </c:strRef>
          </c:cat>
          <c:val>
            <c:numRef>
              <c:f>'Dantų eduonies intensyvumas pag'!$C$33:$G$33</c:f>
              <c:numCache>
                <c:formatCode>General</c:formatCode>
                <c:ptCount val="5"/>
                <c:pt idx="0">
                  <c:v>45.18</c:v>
                </c:pt>
                <c:pt idx="1">
                  <c:v>48.39</c:v>
                </c:pt>
                <c:pt idx="2">
                  <c:v>51.92</c:v>
                </c:pt>
                <c:pt idx="3">
                  <c:v>50.45</c:v>
                </c:pt>
                <c:pt idx="4">
                  <c:v>48.51</c:v>
                </c:pt>
              </c:numCache>
            </c:numRef>
          </c:val>
          <c:shape val="cylinder"/>
          <c:extLst>
            <c:ext xmlns:c16="http://schemas.microsoft.com/office/drawing/2014/chart" uri="{C3380CC4-5D6E-409C-BE32-E72D297353CC}">
              <c16:uniqueId val="{00000001-F2EA-4AA3-9668-772B21004B6B}"/>
            </c:ext>
          </c:extLst>
        </c:ser>
        <c:dLbls>
          <c:showLegendKey val="0"/>
          <c:showVal val="0"/>
          <c:showCatName val="0"/>
          <c:showSerName val="0"/>
          <c:showPercent val="0"/>
          <c:showBubbleSize val="0"/>
        </c:dLbls>
        <c:gapWidth val="150"/>
        <c:shape val="box"/>
        <c:axId val="367926496"/>
        <c:axId val="367919296"/>
        <c:axId val="0"/>
      </c:bar3DChart>
      <c:catAx>
        <c:axId val="3679264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67919296"/>
        <c:crosses val="autoZero"/>
        <c:auto val="1"/>
        <c:lblAlgn val="ctr"/>
        <c:lblOffset val="100"/>
        <c:noMultiLvlLbl val="0"/>
      </c:catAx>
      <c:valAx>
        <c:axId val="367919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67926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'KPI indeksas'!$C$34</c:f>
              <c:strCache>
                <c:ptCount val="1"/>
                <c:pt idx="0">
                  <c:v>2025/2026 m.m.</c:v>
                </c:pt>
              </c:strCache>
            </c:strRef>
          </c:tx>
          <c:spPr>
            <a:solidFill>
              <a:schemeClr val="accent1"/>
            </a:solidFill>
            <a:ln>
              <a:noFill/>
            </a:ln>
            <a:effectLst/>
            <a:sp3d/>
          </c:spPr>
          <c:invertIfNegative val="0"/>
          <c:dLbls>
            <c:dLbl>
              <c:idx val="0"/>
              <c:layout>
                <c:manualLayout>
                  <c:x val="1.4202266710232484E-2"/>
                  <c:y val="-3.96783243874853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67-44F6-9151-0014302A4EEC}"/>
                </c:ext>
              </c:extLst>
            </c:dLbl>
            <c:dLbl>
              <c:idx val="1"/>
              <c:layout>
                <c:manualLayout>
                  <c:x val="1.2911151554756804E-2"/>
                  <c:y val="-3.11758263044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67-44F6-9151-0014302A4EEC}"/>
                </c:ext>
              </c:extLst>
            </c:dLbl>
            <c:dLbl>
              <c:idx val="2"/>
              <c:layout>
                <c:manualLayout>
                  <c:x val="1.1620036399281124E-2"/>
                  <c:y val="-4.25124904151629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67-44F6-9151-0014302A4EEC}"/>
                </c:ext>
              </c:extLst>
            </c:dLbl>
            <c:dLbl>
              <c:idx val="3"/>
              <c:layout>
                <c:manualLayout>
                  <c:x val="1.1620036399281124E-2"/>
                  <c:y val="-3.68441583598078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B67-44F6-9151-0014302A4EEC}"/>
                </c:ext>
              </c:extLst>
            </c:dLbl>
            <c:dLbl>
              <c:idx val="4"/>
              <c:layout>
                <c:manualLayout>
                  <c:x val="-5.2935721374502989E-2"/>
                  <c:y val="4.8180822470517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B67-44F6-9151-0014302A4EE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'KPI indeksas'!$B$35:$B$39</c:f>
              <c:strCache>
                <c:ptCount val="5"/>
                <c:pt idx="0">
                  <c:v>Labai žemas</c:v>
                </c:pt>
                <c:pt idx="1">
                  <c:v>Žemas</c:v>
                </c:pt>
                <c:pt idx="2">
                  <c:v>Vidutinis</c:v>
                </c:pt>
                <c:pt idx="3">
                  <c:v>Aukštas</c:v>
                </c:pt>
                <c:pt idx="4">
                  <c:v>Labai aukštas</c:v>
                </c:pt>
              </c:strCache>
            </c:strRef>
          </c:cat>
          <c:val>
            <c:numRef>
              <c:f>'KPI indeksas'!$C$35:$C$39</c:f>
              <c:numCache>
                <c:formatCode>General</c:formatCode>
                <c:ptCount val="5"/>
                <c:pt idx="0">
                  <c:v>23.56</c:v>
                </c:pt>
                <c:pt idx="1">
                  <c:v>11.68</c:v>
                </c:pt>
                <c:pt idx="2">
                  <c:v>22.18</c:v>
                </c:pt>
                <c:pt idx="3">
                  <c:v>17.82</c:v>
                </c:pt>
                <c:pt idx="4">
                  <c:v>24.75</c:v>
                </c:pt>
              </c:numCache>
            </c:numRef>
          </c:val>
          <c:shape val="cylinder"/>
          <c:extLst>
            <c:ext xmlns:c16="http://schemas.microsoft.com/office/drawing/2014/chart" uri="{C3380CC4-5D6E-409C-BE32-E72D297353CC}">
              <c16:uniqueId val="{00000000-0B67-44F6-9151-0014302A4EEC}"/>
            </c:ext>
          </c:extLst>
        </c:ser>
        <c:dLbls>
          <c:showLegendKey val="0"/>
          <c:showVal val="0"/>
          <c:showCatName val="0"/>
          <c:showSerName val="0"/>
          <c:showPercent val="0"/>
          <c:showBubbleSize val="0"/>
        </c:dLbls>
        <c:gapWidth val="150"/>
        <c:shape val="box"/>
        <c:axId val="518620600"/>
        <c:axId val="518622760"/>
        <c:axId val="0"/>
      </c:bar3DChart>
      <c:catAx>
        <c:axId val="5186206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8622760"/>
        <c:crosses val="autoZero"/>
        <c:auto val="1"/>
        <c:lblAlgn val="ctr"/>
        <c:lblOffset val="100"/>
        <c:noMultiLvlLbl val="0"/>
      </c:catAx>
      <c:valAx>
        <c:axId val="518622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186206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1/26/2026</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1/26/2026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6D6331CC-8A06-6844-B66C-D2205B6DB553}" type="slidenum">
              <a:rPr lang="en-US" smtClean="0"/>
              <a:t>1</a:t>
            </a:fld>
            <a:endParaRPr lang="en-US"/>
          </a:p>
        </p:txBody>
      </p:sp>
    </p:spTree>
    <p:extLst>
      <p:ext uri="{BB962C8B-B14F-4D97-AF65-F5344CB8AC3E}">
        <p14:creationId xmlns:p14="http://schemas.microsoft.com/office/powerpoint/2010/main" val="236795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626B8-ED34-C830-83A4-4731F920D4CF}"/>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20B0E290-B01D-7E3C-CACA-CBE32FFF7EB2}"/>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EAD88426-686E-C110-7F01-637941F2545B}"/>
              </a:ext>
            </a:extLst>
          </p:cNvPr>
          <p:cNvSpPr>
            <a:spLocks noGrp="1"/>
          </p:cNvSpPr>
          <p:nvPr>
            <p:ph type="body" idx="1"/>
          </p:nvPr>
        </p:nvSpPr>
        <p:spPr/>
        <p:txBody>
          <a:bodyPr/>
          <a:lstStyle/>
          <a:p>
            <a:endParaRPr lang="en-US" dirty="0"/>
          </a:p>
        </p:txBody>
      </p:sp>
      <p:sp>
        <p:nvSpPr>
          <p:cNvPr id="4" name="Skaidrės numerio vietos rezervavimo ženklas 3">
            <a:extLst>
              <a:ext uri="{FF2B5EF4-FFF2-40B4-BE49-F238E27FC236}">
                <a16:creationId xmlns:a16="http://schemas.microsoft.com/office/drawing/2014/main" id="{CAD5A139-21E1-42DD-40D9-C66DDBC0E3E3}"/>
              </a:ext>
            </a:extLst>
          </p:cNvPr>
          <p:cNvSpPr>
            <a:spLocks noGrp="1"/>
          </p:cNvSpPr>
          <p:nvPr>
            <p:ph type="sldNum" sz="quarter" idx="5"/>
          </p:nvPr>
        </p:nvSpPr>
        <p:spPr/>
        <p:txBody>
          <a:bodyPr/>
          <a:lstStyle/>
          <a:p>
            <a:fld id="{6D6331CC-8A06-6844-B66C-D2205B6DB553}" type="slidenum">
              <a:rPr lang="en-US" smtClean="0"/>
              <a:t>2</a:t>
            </a:fld>
            <a:endParaRPr lang="en-US"/>
          </a:p>
        </p:txBody>
      </p:sp>
    </p:spTree>
    <p:extLst>
      <p:ext uri="{BB962C8B-B14F-4D97-AF65-F5344CB8AC3E}">
        <p14:creationId xmlns:p14="http://schemas.microsoft.com/office/powerpoint/2010/main" val="360206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369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59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3410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5869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4918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6922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70988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1375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362035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62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2282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0747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76850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25700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32FF-65EB-0A49-B966-F80FFF6C08E2}"/>
              </a:ext>
            </a:extLst>
          </p:cNvPr>
          <p:cNvSpPr>
            <a:spLocks noGrp="1"/>
          </p:cNvSpPr>
          <p:nvPr>
            <p:ph type="title"/>
          </p:nvPr>
        </p:nvSpPr>
        <p:spPr>
          <a:xfrm>
            <a:off x="838200" y="365125"/>
            <a:ext cx="10646664" cy="1926813"/>
          </a:xfrm>
          <a:prstGeom prst="rect">
            <a:avLst/>
          </a:prstGeom>
        </p:spPr>
        <p:txBody>
          <a:bodyPr vert="horz" lIns="91440" tIns="45720" rIns="91440" bIns="45720" rtlCol="0" anchor="t">
            <a:noAutofit/>
          </a:bodyPr>
          <a:lstStyle/>
          <a:p>
            <a:endParaRPr lang="en-US" dirty="0"/>
          </a:p>
        </p:txBody>
      </p:sp>
      <p:sp>
        <p:nvSpPr>
          <p:cNvPr id="3" name="Text Placeholder 2">
            <a:extLst>
              <a:ext uri="{FF2B5EF4-FFF2-40B4-BE49-F238E27FC236}">
                <a16:creationId xmlns:a16="http://schemas.microsoft.com/office/drawing/2014/main" id="{B575F679-7423-3B4C-A754-9532BE3F12ED}"/>
              </a:ext>
            </a:extLst>
          </p:cNvPr>
          <p:cNvSpPr>
            <a:spLocks noGrp="1"/>
          </p:cNvSpPr>
          <p:nvPr>
            <p:ph type="body" idx="1"/>
          </p:nvPr>
        </p:nvSpPr>
        <p:spPr>
          <a:xfrm>
            <a:off x="838200" y="2497641"/>
            <a:ext cx="10646664" cy="3505015"/>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3B40236B-8E81-E942-83B4-17BE52BD401F}"/>
              </a:ext>
            </a:extLst>
          </p:cNvPr>
          <p:cNvSpPr>
            <a:spLocks noGrp="1"/>
          </p:cNvSpPr>
          <p:nvPr>
            <p:ph type="ftr" sz="quarter" idx="3"/>
          </p:nvPr>
        </p:nvSpPr>
        <p:spPr>
          <a:xfrm>
            <a:off x="838200" y="6219825"/>
            <a:ext cx="4114800" cy="365125"/>
          </a:xfrm>
          <a:prstGeom prst="rect">
            <a:avLst/>
          </a:prstGeom>
        </p:spPr>
        <p:txBody>
          <a:bodyPr vert="horz" lIns="91440" tIns="45720" rIns="91440" bIns="45720" rtlCol="0" anchor="b"/>
          <a:lstStyle>
            <a:lvl1pPr algn="l">
              <a:defRPr sz="1400" baseline="0">
                <a:solidFill>
                  <a:srgbClr val="8E96CD"/>
                </a:solidFill>
                <a:latin typeface="Space Grotesk" pitchFamily="2" charset="77"/>
              </a:defRPr>
            </a:lvl1pPr>
          </a:lstStyle>
          <a:p>
            <a:r>
              <a:rPr lang="en-US"/>
              <a:t>Presentation name</a:t>
            </a:r>
            <a:endParaRPr lang="en-US" dirty="0"/>
          </a:p>
        </p:txBody>
      </p:sp>
      <p:sp>
        <p:nvSpPr>
          <p:cNvPr id="6" name="Slide Number Placeholder 5">
            <a:extLst>
              <a:ext uri="{FF2B5EF4-FFF2-40B4-BE49-F238E27FC236}">
                <a16:creationId xmlns:a16="http://schemas.microsoft.com/office/drawing/2014/main" id="{35D3A18A-24B4-9E40-80B1-0BEECEC88D39}"/>
              </a:ext>
            </a:extLst>
          </p:cNvPr>
          <p:cNvSpPr>
            <a:spLocks noGrp="1"/>
          </p:cNvSpPr>
          <p:nvPr>
            <p:ph type="sldNum" sz="quarter" idx="4"/>
          </p:nvPr>
        </p:nvSpPr>
        <p:spPr>
          <a:xfrm>
            <a:off x="8741664" y="6219825"/>
            <a:ext cx="2743200" cy="365125"/>
          </a:xfrm>
          <a:prstGeom prst="rect">
            <a:avLst/>
          </a:prstGeom>
        </p:spPr>
        <p:txBody>
          <a:bodyPr vert="horz" lIns="91440" tIns="45720" rIns="91440" bIns="45720" rtlCol="0" anchor="b"/>
          <a:lstStyle>
            <a:lvl1pPr algn="r">
              <a:defRPr sz="1400" baseline="0">
                <a:solidFill>
                  <a:srgbClr val="8E96CD"/>
                </a:solidFill>
                <a:latin typeface="Space Grotesk" pitchFamily="2" charset="77"/>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47842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3" r:id="rId4"/>
    <p:sldLayoutId id="2147483658" r:id="rId5"/>
    <p:sldLayoutId id="2147483652" r:id="rId6"/>
    <p:sldLayoutId id="2147483651" r:id="rId7"/>
    <p:sldLayoutId id="2147483655" r:id="rId8"/>
    <p:sldLayoutId id="2147483659" r:id="rId9"/>
    <p:sldLayoutId id="2147483654" r:id="rId10"/>
    <p:sldLayoutId id="2147483656" r:id="rId11"/>
    <p:sldLayoutId id="2147483660" r:id="rId12"/>
    <p:sldLayoutId id="2147483661" r:id="rId13"/>
  </p:sldLayoutIdLst>
  <p:hf hdr="0" dt="0"/>
  <p:txStyles>
    <p:title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p:titleStyle>
    <p:body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7" cy="677109"/>
          </a:xfrm>
          <a:prstGeom prst="rect">
            <a:avLst/>
          </a:prstGeom>
        </p:spPr>
      </p:pic>
      <p:sp>
        <p:nvSpPr>
          <p:cNvPr id="2" name="Footer Placeholder 4">
            <a:extLst>
              <a:ext uri="{FF2B5EF4-FFF2-40B4-BE49-F238E27FC236}">
                <a16:creationId xmlns:a16="http://schemas.microsoft.com/office/drawing/2014/main" id="{1356917B-1D78-2800-7E84-5FBEB6ED3B2E}"/>
              </a:ext>
            </a:extLst>
          </p:cNvPr>
          <p:cNvSpPr>
            <a:spLocks noGrp="1"/>
          </p:cNvSpPr>
          <p:nvPr>
            <p:ph type="ftr" sz="quarter" idx="11"/>
          </p:nvPr>
        </p:nvSpPr>
        <p:spPr>
          <a:xfrm>
            <a:off x="613511" y="2838875"/>
            <a:ext cx="10964978" cy="2195583"/>
          </a:xfrm>
        </p:spPr>
        <p:txBody>
          <a:bodyPr/>
          <a:lstStyle/>
          <a:p>
            <a:pPr algn="ctr">
              <a:lnSpc>
                <a:spcPct val="150000"/>
              </a:lnSpc>
            </a:pPr>
            <a:r>
              <a:rPr lang="lt-LT" sz="2800" b="1" dirty="0">
                <a:solidFill>
                  <a:schemeClr val="tx1"/>
                </a:solidFill>
                <a:latin typeface="Times New Roman" pitchFamily="18" charset="0"/>
                <a:ea typeface="+mj-ea"/>
                <a:cs typeface="Times New Roman" pitchFamily="18" charset="0"/>
              </a:rPr>
              <a:t>KLAIPĖDOS ,,VARPO‘‘ GIMNAZIJOS MOKYKLĄ LANKANČIŲ MOKINIŲ PROFILAKTINIŲ SVEIKATOS PATIKRINIMŲ 2025-2026 M.M. DUOMENŲ ANALIZĖ</a:t>
            </a:r>
            <a:br>
              <a:rPr kumimoji="0" lang="lt-LT" sz="35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br>
            <a:endParaRPr lang="en-GB" sz="3500" cap="all" dirty="0">
              <a:solidFill>
                <a:schemeClr val="tx1"/>
              </a:solidFill>
              <a:latin typeface="Montserrat Medium" pitchFamily="2" charset="0"/>
              <a:ea typeface="+mj-ea"/>
              <a:cs typeface="Rando" pitchFamily="2" charset="77"/>
            </a:endParaRPr>
          </a:p>
        </p:txBody>
      </p:sp>
      <p:sp>
        <p:nvSpPr>
          <p:cNvPr id="3" name="TextBox 2">
            <a:extLst>
              <a:ext uri="{FF2B5EF4-FFF2-40B4-BE49-F238E27FC236}">
                <a16:creationId xmlns:a16="http://schemas.microsoft.com/office/drawing/2014/main" id="{C6BF7BDB-5707-C28F-F091-17240CA2C9B4}"/>
              </a:ext>
            </a:extLst>
          </p:cNvPr>
          <p:cNvSpPr txBox="1"/>
          <p:nvPr/>
        </p:nvSpPr>
        <p:spPr>
          <a:xfrm>
            <a:off x="613511" y="4933536"/>
            <a:ext cx="11281559" cy="458074"/>
          </a:xfrm>
          <a:prstGeom prst="rect">
            <a:avLst/>
          </a:prstGeom>
          <a:noFill/>
        </p:spPr>
        <p:txBody>
          <a:bodyPr wrap="square">
            <a:spAutoFit/>
          </a:bodyPr>
          <a:lstStyle/>
          <a:p>
            <a:pPr algn="just" eaLnBrk="1" hangingPunct="1">
              <a:lnSpc>
                <a:spcPct val="150000"/>
              </a:lnSpc>
              <a:buFont typeface="Arial" charset="0"/>
              <a:buNone/>
            </a:pPr>
            <a:endParaRPr lang="lt-LT" altLang="lt-LT" dirty="0">
              <a:latin typeface="Times New Roman" pitchFamily="18" charset="0"/>
              <a:cs typeface="Times New Roman" pitchFamily="18" charset="0"/>
            </a:endParaRPr>
          </a:p>
        </p:txBody>
      </p:sp>
    </p:spTree>
    <p:extLst>
      <p:ext uri="{BB962C8B-B14F-4D97-AF65-F5344CB8AC3E}">
        <p14:creationId xmlns:p14="http://schemas.microsoft.com/office/powerpoint/2010/main" val="2534785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3856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335280" y="2794898"/>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2800" b="1" dirty="0">
                <a:solidFill>
                  <a:srgbClr val="993366"/>
                </a:solidFill>
                <a:latin typeface="Times New Roman" pitchFamily="18" charset="0"/>
                <a:cs typeface="Times New Roman" pitchFamily="18" charset="0"/>
              </a:rPr>
              <a:t>FIZINIO LAVINIMO GRUPĖS</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647139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799D80-5C3C-4D84-80E9-1FA3667CEE12}"/>
              </a:ext>
            </a:extLst>
          </p:cNvPr>
          <p:cNvSpPr>
            <a:spLocks noGrp="1"/>
          </p:cNvSpPr>
          <p:nvPr>
            <p:ph type="title"/>
          </p:nvPr>
        </p:nvSpPr>
        <p:spPr>
          <a:xfrm>
            <a:off x="999704" y="363682"/>
            <a:ext cx="10518648" cy="1037662"/>
          </a:xfrm>
        </p:spPr>
        <p:txBody>
          <a:bodyPr/>
          <a:lstStyle/>
          <a:p>
            <a:pPr algn="ctr"/>
            <a:r>
              <a:rPr lang="lt-LT" altLang="lt-LT" sz="2800" b="1" dirty="0">
                <a:solidFill>
                  <a:srgbClr val="993366"/>
                </a:solidFill>
                <a:latin typeface="Times New Roman" pitchFamily="18" charset="0"/>
                <a:cs typeface="Times New Roman" pitchFamily="18" charset="0"/>
              </a:rPr>
              <a:t>Vaikų pasiskirstymas pagal fizinio ugdymo grupes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EC68887A-438E-44F7-84F7-74E7B968DA8D}"/>
              </a:ext>
            </a:extLst>
          </p:cNvPr>
          <p:cNvSpPr>
            <a:spLocks noGrp="1"/>
          </p:cNvSpPr>
          <p:nvPr>
            <p:ph type="ftr" sz="quarter" idx="11"/>
          </p:nvPr>
        </p:nvSpPr>
        <p:spPr>
          <a:xfrm>
            <a:off x="85304" y="6353298"/>
            <a:ext cx="5760021" cy="344932"/>
          </a:xfrm>
        </p:spPr>
        <p:txBody>
          <a:bodyPr/>
          <a:lstStyle/>
          <a:p>
            <a:r>
              <a:rPr lang="lt-LT" sz="2400" i="1" dirty="0">
                <a:solidFill>
                  <a:srgbClr val="993366"/>
                </a:solidFill>
                <a:latin typeface="Times New Roman" panose="02020603050405020304" pitchFamily="18" charset="0"/>
                <a:cs typeface="Times New Roman" panose="02020603050405020304" pitchFamily="18" charset="0"/>
              </a:rPr>
              <a:t>Šaltinis: VSS IS</a:t>
            </a:r>
            <a:endParaRPr lang="en-US" sz="2400" i="1" dirty="0">
              <a:solidFill>
                <a:srgbClr val="993366"/>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29D42C4F-D37D-45C8-9287-B43E455660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220F6276-E464-5D25-8E4B-C6E8FACA41C9}"/>
              </a:ext>
            </a:extLst>
          </p:cNvPr>
          <p:cNvGraphicFramePr>
            <a:graphicFrameLocks/>
          </p:cNvGraphicFramePr>
          <p:nvPr>
            <p:extLst>
              <p:ext uri="{D42A27DB-BD31-4B8C-83A1-F6EECF244321}">
                <p14:modId xmlns:p14="http://schemas.microsoft.com/office/powerpoint/2010/main" val="394843207"/>
              </p:ext>
            </p:extLst>
          </p:nvPr>
        </p:nvGraphicFramePr>
        <p:xfrm>
          <a:off x="1500326" y="1695635"/>
          <a:ext cx="10018026" cy="45165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529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3856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DANTŲ BŪKLĖ</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315022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7359-E3D6-B13F-4D18-C37DC897075D}"/>
              </a:ext>
            </a:extLst>
          </p:cNvPr>
          <p:cNvSpPr>
            <a:spLocks noGrp="1"/>
          </p:cNvSpPr>
          <p:nvPr>
            <p:ph type="title"/>
          </p:nvPr>
        </p:nvSpPr>
        <p:spPr>
          <a:xfrm>
            <a:off x="655639" y="557807"/>
            <a:ext cx="10337944" cy="837009"/>
          </a:xfrm>
        </p:spPr>
        <p:txBody>
          <a:bodyPr/>
          <a:lstStyle/>
          <a:p>
            <a:pPr algn="ctr"/>
            <a:r>
              <a:rPr lang="lt-LT" altLang="lt-LT" sz="3200" b="1" dirty="0">
                <a:solidFill>
                  <a:srgbClr val="993366"/>
                </a:solidFill>
                <a:latin typeface="Times New Roman" pitchFamily="18" charset="0"/>
                <a:cs typeface="Times New Roman" pitchFamily="18" charset="0"/>
              </a:rPr>
              <a:t>Dantų ėduonies intensyvumo (</a:t>
            </a:r>
            <a:r>
              <a:rPr lang="en-US" altLang="lt-LT" sz="3200" b="1" dirty="0" err="1">
                <a:solidFill>
                  <a:srgbClr val="993366"/>
                </a:solidFill>
                <a:latin typeface="Times New Roman" pitchFamily="18" charset="0"/>
                <a:cs typeface="Times New Roman" pitchFamily="18" charset="0"/>
              </a:rPr>
              <a:t>kpi+KPI</a:t>
            </a:r>
            <a:r>
              <a:rPr lang="lt-LT" altLang="lt-LT" sz="3200" b="1" dirty="0">
                <a:solidFill>
                  <a:srgbClr val="993366"/>
                </a:solidFill>
                <a:latin typeface="Times New Roman" pitchFamily="18" charset="0"/>
                <a:cs typeface="Times New Roman" pitchFamily="18" charset="0"/>
              </a:rPr>
              <a:t>)</a:t>
            </a:r>
            <a:r>
              <a:rPr lang="en-US" altLang="lt-LT" sz="3200" b="1" dirty="0">
                <a:solidFill>
                  <a:srgbClr val="993366"/>
                </a:solidFill>
                <a:latin typeface="Times New Roman" pitchFamily="18" charset="0"/>
                <a:cs typeface="Times New Roman" pitchFamily="18" charset="0"/>
              </a:rPr>
              <a:t> </a:t>
            </a:r>
            <a:r>
              <a:rPr lang="en-US" altLang="lt-LT" sz="3200" b="1" dirty="0" err="1">
                <a:solidFill>
                  <a:srgbClr val="993366"/>
                </a:solidFill>
                <a:latin typeface="Times New Roman" pitchFamily="18" charset="0"/>
                <a:cs typeface="Times New Roman" pitchFamily="18" charset="0"/>
              </a:rPr>
              <a:t>indeksas</a:t>
            </a:r>
            <a:r>
              <a:rPr lang="en-US" altLang="lt-LT" sz="3200" b="1" dirty="0">
                <a:solidFill>
                  <a:srgbClr val="993366"/>
                </a:solidFill>
                <a:latin typeface="Times New Roman" pitchFamily="18" charset="0"/>
                <a:cs typeface="Times New Roman" pitchFamily="18" charset="0"/>
              </a:rPr>
              <a:t> </a:t>
            </a:r>
            <a:br>
              <a:rPr lang="lt-LT" altLang="lt-LT" sz="3200" b="1" dirty="0">
                <a:solidFill>
                  <a:srgbClr val="993366"/>
                </a:solidFill>
                <a:latin typeface="Times New Roman" pitchFamily="18" charset="0"/>
                <a:cs typeface="Times New Roman" pitchFamily="18" charset="0"/>
              </a:rPr>
            </a:br>
            <a:r>
              <a:rPr lang="lt-LT" altLang="lt-LT" sz="3200" b="1" dirty="0">
                <a:solidFill>
                  <a:srgbClr val="993366"/>
                </a:solidFill>
                <a:latin typeface="Times New Roman" pitchFamily="18" charset="0"/>
                <a:cs typeface="Times New Roman" pitchFamily="18" charset="0"/>
              </a:rPr>
              <a:t>20</a:t>
            </a:r>
            <a:r>
              <a:rPr lang="en-US" altLang="lt-LT" sz="3200" b="1" dirty="0">
                <a:solidFill>
                  <a:srgbClr val="993366"/>
                </a:solidFill>
                <a:latin typeface="Times New Roman" pitchFamily="18" charset="0"/>
                <a:cs typeface="Times New Roman" pitchFamily="18" charset="0"/>
              </a:rPr>
              <a:t>2</a:t>
            </a:r>
            <a:r>
              <a:rPr lang="lt-LT" altLang="lt-LT" sz="3200" b="1" dirty="0">
                <a:solidFill>
                  <a:srgbClr val="993366"/>
                </a:solidFill>
                <a:latin typeface="Times New Roman" pitchFamily="18" charset="0"/>
                <a:cs typeface="Times New Roman" pitchFamily="18" charset="0"/>
              </a:rPr>
              <a:t>5-2026 </a:t>
            </a:r>
            <a:r>
              <a:rPr lang="lt-LT" altLang="lt-LT" sz="3200" b="1" dirty="0" err="1">
                <a:solidFill>
                  <a:srgbClr val="993366"/>
                </a:solidFill>
                <a:latin typeface="Times New Roman" pitchFamily="18" charset="0"/>
                <a:cs typeface="Times New Roman" pitchFamily="18" charset="0"/>
              </a:rPr>
              <a:t>m.m</a:t>
            </a:r>
            <a:r>
              <a:rPr lang="lt-LT" altLang="lt-LT" sz="3200" b="1" dirty="0">
                <a:solidFill>
                  <a:srgbClr val="993366"/>
                </a:solidFill>
                <a:latin typeface="Times New Roman" pitchFamily="18" charset="0"/>
                <a:cs typeface="Times New Roman" pitchFamily="18" charset="0"/>
              </a:rPr>
              <a:t>.</a:t>
            </a:r>
            <a:endParaRPr lang="LID4096" sz="3200" dirty="0">
              <a:solidFill>
                <a:srgbClr val="993366"/>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AA19D2D-BCA4-4FE0-E23E-627DCF4C94EA}"/>
              </a:ext>
            </a:extLst>
          </p:cNvPr>
          <p:cNvSpPr>
            <a:spLocks noGrp="1"/>
          </p:cNvSpPr>
          <p:nvPr>
            <p:ph type="ftr" sz="quarter" idx="11"/>
          </p:nvPr>
        </p:nvSpPr>
        <p:spPr>
          <a:xfrm>
            <a:off x="825909" y="6254438"/>
            <a:ext cx="5760021" cy="344932"/>
          </a:xfrm>
        </p:spPr>
        <p:txBody>
          <a:bodyPr/>
          <a:lstStyle/>
          <a:p>
            <a:r>
              <a:rPr lang="lt-LT" sz="1400" i="1" dirty="0">
                <a:solidFill>
                  <a:srgbClr val="993366"/>
                </a:solidFill>
                <a:latin typeface="Times New Roman" panose="02020603050405020304" pitchFamily="18" charset="0"/>
                <a:cs typeface="Times New Roman" panose="02020603050405020304" pitchFamily="18" charset="0"/>
              </a:rPr>
              <a:t>Šaltinis: VSS IS</a:t>
            </a:r>
            <a:endParaRPr lang="en-US" sz="1400" i="1" dirty="0">
              <a:solidFill>
                <a:srgbClr val="993366"/>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7FF3E0F-F6DC-4083-0937-482058BB4917}"/>
              </a:ext>
            </a:extLst>
          </p:cNvPr>
          <p:cNvSpPr>
            <a:spLocks noGrp="1"/>
          </p:cNvSpPr>
          <p:nvPr>
            <p:ph type="sldNum" sz="quarter" idx="12"/>
          </p:nvPr>
        </p:nvSpPr>
        <p:spPr/>
        <p:txBody>
          <a:bodyPr/>
          <a:lstStyle/>
          <a:p>
            <a:fld id="{53969381-6070-C14C-AC19-9F0CCB6EE0F1}" type="slidenum">
              <a:rPr lang="en-US" smtClean="0"/>
              <a:pPr/>
              <a:t>13</a:t>
            </a:fld>
            <a:endParaRPr lang="en-US"/>
          </a:p>
        </p:txBody>
      </p:sp>
      <p:graphicFrame>
        <p:nvGraphicFramePr>
          <p:cNvPr id="3" name="Diagrama 2">
            <a:extLst>
              <a:ext uri="{FF2B5EF4-FFF2-40B4-BE49-F238E27FC236}">
                <a16:creationId xmlns:a16="http://schemas.microsoft.com/office/drawing/2014/main" id="{E5DA1CF3-478B-AC66-4EC5-6B208693E78F}"/>
              </a:ext>
            </a:extLst>
          </p:cNvPr>
          <p:cNvGraphicFramePr>
            <a:graphicFrameLocks/>
          </p:cNvGraphicFramePr>
          <p:nvPr>
            <p:extLst>
              <p:ext uri="{D42A27DB-BD31-4B8C-83A1-F6EECF244321}">
                <p14:modId xmlns:p14="http://schemas.microsoft.com/office/powerpoint/2010/main" val="1001820875"/>
              </p:ext>
            </p:extLst>
          </p:nvPr>
        </p:nvGraphicFramePr>
        <p:xfrm>
          <a:off x="1828800" y="2057400"/>
          <a:ext cx="9507984" cy="384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9604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F7D14-5E47-98C3-5D3D-7C244A39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FF5256-FE8E-3B9F-798D-A3F64EBC9D6C}"/>
              </a:ext>
            </a:extLst>
          </p:cNvPr>
          <p:cNvSpPr>
            <a:spLocks noGrp="1"/>
          </p:cNvSpPr>
          <p:nvPr>
            <p:ph type="title"/>
          </p:nvPr>
        </p:nvSpPr>
        <p:spPr>
          <a:xfrm>
            <a:off x="655639" y="557807"/>
            <a:ext cx="10769922" cy="837009"/>
          </a:xfrm>
        </p:spPr>
        <p:txBody>
          <a:bodyPr/>
          <a:lstStyle/>
          <a:p>
            <a:pPr algn="ctr"/>
            <a:r>
              <a:rPr lang="lt-LT" sz="3200" dirty="0">
                <a:solidFill>
                  <a:srgbClr val="993366"/>
                </a:solidFill>
                <a:latin typeface="Times New Roman" panose="02020603050405020304" pitchFamily="18" charset="0"/>
                <a:cs typeface="Times New Roman" panose="02020603050405020304" pitchFamily="18" charset="0"/>
              </a:rPr>
              <a:t>Dantų Ėduonies intensyvumo rodiklis (proc.)</a:t>
            </a:r>
            <a:endParaRPr lang="LID4096" sz="3200" dirty="0">
              <a:solidFill>
                <a:srgbClr val="993366"/>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816E07E-2849-6A99-3A25-F5FCF206261C}"/>
              </a:ext>
            </a:extLst>
          </p:cNvPr>
          <p:cNvSpPr>
            <a:spLocks noGrp="1"/>
          </p:cNvSpPr>
          <p:nvPr>
            <p:ph type="ftr" sz="quarter" idx="11"/>
          </p:nvPr>
        </p:nvSpPr>
        <p:spPr>
          <a:xfrm>
            <a:off x="825909" y="6254438"/>
            <a:ext cx="5760021" cy="344932"/>
          </a:xfrm>
        </p:spPr>
        <p:txBody>
          <a:bodyPr/>
          <a:lstStyle/>
          <a:p>
            <a:r>
              <a:rPr lang="lt-LT" sz="1400" i="1" dirty="0">
                <a:solidFill>
                  <a:srgbClr val="993366"/>
                </a:solidFill>
                <a:latin typeface="Times New Roman" panose="02020603050405020304" pitchFamily="18" charset="0"/>
                <a:cs typeface="Times New Roman" panose="02020603050405020304" pitchFamily="18" charset="0"/>
              </a:rPr>
              <a:t>Šaltinis: VSS IS</a:t>
            </a:r>
            <a:endParaRPr lang="en-US" sz="1400" i="1" dirty="0">
              <a:solidFill>
                <a:srgbClr val="993366"/>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51FCE9C7-24AC-C750-431F-94FE8D07260C}"/>
              </a:ext>
            </a:extLst>
          </p:cNvPr>
          <p:cNvSpPr>
            <a:spLocks noGrp="1"/>
          </p:cNvSpPr>
          <p:nvPr>
            <p:ph type="sldNum" sz="quarter" idx="12"/>
          </p:nvPr>
        </p:nvSpPr>
        <p:spPr/>
        <p:txBody>
          <a:bodyPr/>
          <a:lstStyle/>
          <a:p>
            <a:fld id="{53969381-6070-C14C-AC19-9F0CCB6EE0F1}" type="slidenum">
              <a:rPr lang="en-US" smtClean="0"/>
              <a:pPr/>
              <a:t>14</a:t>
            </a:fld>
            <a:endParaRPr lang="en-US"/>
          </a:p>
        </p:txBody>
      </p:sp>
      <p:sp>
        <p:nvSpPr>
          <p:cNvPr id="12" name="TextBox 11">
            <a:extLst>
              <a:ext uri="{FF2B5EF4-FFF2-40B4-BE49-F238E27FC236}">
                <a16:creationId xmlns:a16="http://schemas.microsoft.com/office/drawing/2014/main" id="{E4330C84-7E11-EC05-A3A3-55EEA018CD70}"/>
              </a:ext>
            </a:extLst>
          </p:cNvPr>
          <p:cNvSpPr txBox="1"/>
          <p:nvPr/>
        </p:nvSpPr>
        <p:spPr>
          <a:xfrm>
            <a:off x="8291745" y="1109709"/>
            <a:ext cx="3810472" cy="1940957"/>
          </a:xfrm>
          <a:prstGeom prst="roundRect">
            <a:avLst/>
          </a:prstGeom>
          <a:solidFill>
            <a:srgbClr val="FFF0DC"/>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800" b="1"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kpi+KPI</a:t>
            </a:r>
            <a:r>
              <a:rPr kumimoji="0" lang="es-ES_tradnl" sz="18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_tradnl" sz="1800" b="1"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indekso</a:t>
            </a:r>
            <a:r>
              <a:rPr kumimoji="0" lang="es-ES_tradnl" sz="18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ribos: </a:t>
            </a: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Labai</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žemas</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mažiau</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_tradnl"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nei</a:t>
            </a:r>
            <a:r>
              <a:rPr kumimoji="0" lang="es-ES_tradnl"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1,2.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Žemas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- 1,2-2,6.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Vidutinis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2,7-4,4.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Aukštas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4,5-6,5.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Labai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aukštas</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daugiau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nei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6,5</a:t>
            </a:r>
            <a:endParaRPr lang="LID4096" dirty="0"/>
          </a:p>
        </p:txBody>
      </p:sp>
      <p:graphicFrame>
        <p:nvGraphicFramePr>
          <p:cNvPr id="6" name="Diagrama 5">
            <a:extLst>
              <a:ext uri="{FF2B5EF4-FFF2-40B4-BE49-F238E27FC236}">
                <a16:creationId xmlns:a16="http://schemas.microsoft.com/office/drawing/2014/main" id="{E397C2C0-A872-4530-6311-03A580F79094}"/>
              </a:ext>
            </a:extLst>
          </p:cNvPr>
          <p:cNvGraphicFramePr>
            <a:graphicFrameLocks/>
          </p:cNvGraphicFramePr>
          <p:nvPr>
            <p:extLst>
              <p:ext uri="{D42A27DB-BD31-4B8C-83A1-F6EECF244321}">
                <p14:modId xmlns:p14="http://schemas.microsoft.com/office/powerpoint/2010/main" val="627143649"/>
              </p:ext>
            </p:extLst>
          </p:nvPr>
        </p:nvGraphicFramePr>
        <p:xfrm>
          <a:off x="1260629" y="2210540"/>
          <a:ext cx="9836458" cy="44810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790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A8DC2ED-70E4-435D-A114-1BAA3A72CB8C}"/>
              </a:ext>
            </a:extLst>
          </p:cNvPr>
          <p:cNvSpPr>
            <a:spLocks noGrp="1"/>
          </p:cNvSpPr>
          <p:nvPr>
            <p:ph type="title"/>
          </p:nvPr>
        </p:nvSpPr>
        <p:spPr>
          <a:xfrm>
            <a:off x="655320" y="495579"/>
            <a:ext cx="10337944" cy="470776"/>
          </a:xfrm>
        </p:spPr>
        <p:txBody>
          <a:bodyPr/>
          <a:lstStyle/>
          <a:p>
            <a:pPr algn="ctr"/>
            <a:r>
              <a:rPr lang="lt-LT" altLang="lt-LT" sz="2800" b="1" dirty="0">
                <a:solidFill>
                  <a:srgbClr val="993366"/>
                </a:solidFill>
                <a:latin typeface="Times New Roman" pitchFamily="18" charset="0"/>
                <a:cs typeface="Times New Roman" pitchFamily="18" charset="0"/>
              </a:rPr>
              <a:t>Apibendrinimas</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62967E23-CE3C-4A52-96BF-F8EC90491377}"/>
              </a:ext>
            </a:extLst>
          </p:cNvPr>
          <p:cNvSpPr>
            <a:spLocks noGrp="1"/>
          </p:cNvSpPr>
          <p:nvPr>
            <p:ph type="sldNum" sz="quarter" idx="12"/>
          </p:nvPr>
        </p:nvSpPr>
        <p:spPr/>
        <p:txBody>
          <a:bodyPr/>
          <a:lstStyle/>
          <a:p>
            <a:fld id="{53969381-6070-C14C-AC19-9F0CCB6EE0F1}" type="slidenum">
              <a:rPr lang="en-US" smtClean="0"/>
              <a:pPr/>
              <a:t>15</a:t>
            </a:fld>
            <a:endParaRPr lang="en-US"/>
          </a:p>
        </p:txBody>
      </p:sp>
      <p:sp>
        <p:nvSpPr>
          <p:cNvPr id="7" name="TextBox 6">
            <a:extLst>
              <a:ext uri="{FF2B5EF4-FFF2-40B4-BE49-F238E27FC236}">
                <a16:creationId xmlns:a16="http://schemas.microsoft.com/office/drawing/2014/main" id="{638B5605-C213-4EF6-9870-0E604483E106}"/>
              </a:ext>
            </a:extLst>
          </p:cNvPr>
          <p:cNvSpPr txBox="1"/>
          <p:nvPr/>
        </p:nvSpPr>
        <p:spPr>
          <a:xfrm>
            <a:off x="542544" y="1405246"/>
            <a:ext cx="11355047" cy="4708981"/>
          </a:xfrm>
          <a:prstGeom prst="rect">
            <a:avLst/>
          </a:prstGeom>
          <a:noFill/>
        </p:spPr>
        <p:txBody>
          <a:bodyPr wrap="square">
            <a:spAutoFit/>
          </a:bodyPr>
          <a:lstStyle/>
          <a:p>
            <a:pPr lvl="0" algn="just"/>
            <a:r>
              <a:rPr lang="lt-LT" sz="2000" dirty="0">
                <a:latin typeface="Times New Roman" panose="02020603050405020304" pitchFamily="18" charset="0"/>
                <a:cs typeface="Times New Roman" panose="02020603050405020304" pitchFamily="18" charset="0"/>
              </a:rPr>
              <a:t>• 2025/2026 </a:t>
            </a:r>
            <a:r>
              <a:rPr lang="lt-LT" sz="2000" dirty="0" err="1">
                <a:latin typeface="Times New Roman" panose="02020603050405020304" pitchFamily="18" charset="0"/>
                <a:cs typeface="Times New Roman" panose="02020603050405020304" pitchFamily="18" charset="0"/>
              </a:rPr>
              <a:t>m.m</a:t>
            </a:r>
            <a:r>
              <a:rPr lang="lt-LT" sz="2000" dirty="0">
                <a:latin typeface="Times New Roman" panose="02020603050405020304" pitchFamily="18" charset="0"/>
                <a:cs typeface="Times New Roman" panose="02020603050405020304" pitchFamily="18" charset="0"/>
              </a:rPr>
              <a:t>. ,,Varpo‘‘ gimnaziją lanko 505 mokiniai. </a:t>
            </a:r>
          </a:p>
          <a:p>
            <a:pPr lvl="0" algn="just"/>
            <a:endParaRPr lang="lt-LT" sz="2000" dirty="0">
              <a:latin typeface="Times New Roman" panose="02020603050405020304" pitchFamily="18" charset="0"/>
              <a:cs typeface="Times New Roman" panose="02020603050405020304" pitchFamily="18" charset="0"/>
            </a:endParaRPr>
          </a:p>
          <a:p>
            <a:pPr lvl="0" algn="just"/>
            <a:r>
              <a:rPr lang="lt-LT" sz="2000" dirty="0">
                <a:latin typeface="Times New Roman" panose="02020603050405020304" pitchFamily="18" charset="0"/>
                <a:cs typeface="Times New Roman" panose="02020603050405020304" pitchFamily="18" charset="0"/>
              </a:rPr>
              <a:t>• 2025/2026 </a:t>
            </a:r>
            <a:r>
              <a:rPr lang="lt-LT" sz="2000" dirty="0" err="1">
                <a:latin typeface="Times New Roman" panose="02020603050405020304" pitchFamily="18" charset="0"/>
                <a:cs typeface="Times New Roman" panose="02020603050405020304" pitchFamily="18" charset="0"/>
              </a:rPr>
              <a:t>m.m</a:t>
            </a:r>
            <a:r>
              <a:rPr lang="lt-LT" sz="2000" dirty="0">
                <a:latin typeface="Times New Roman" panose="02020603050405020304" pitchFamily="18" charset="0"/>
                <a:cs typeface="Times New Roman" panose="02020603050405020304" pitchFamily="18" charset="0"/>
              </a:rPr>
              <a:t>. profilaktiškai sveikatą pasitikrino 97,45 proc. vaikų. </a:t>
            </a:r>
          </a:p>
          <a:p>
            <a:pPr lvl="0" algn="just"/>
            <a:endParaRPr lang="lt-LT" sz="2000" dirty="0">
              <a:latin typeface="Times New Roman" panose="02020603050405020304" pitchFamily="18" charset="0"/>
              <a:cs typeface="Times New Roman" panose="02020603050405020304" pitchFamily="18" charset="0"/>
            </a:endParaRPr>
          </a:p>
          <a:p>
            <a:pPr lvl="0" algn="just"/>
            <a:r>
              <a:rPr lang="lt-LT" sz="2000" dirty="0">
                <a:latin typeface="Times New Roman" panose="02020603050405020304" pitchFamily="18" charset="0"/>
                <a:cs typeface="Times New Roman" panose="02020603050405020304" pitchFamily="18" charset="0"/>
              </a:rPr>
              <a:t>• Įsigaliojus naujai Mokinio sveikatos pažymėjimo formai, nebenurodomi vaikų organų sistemų sutrikimai, bet šeimos gydytojas pateikia bendras arba specialiąsias rekomendacijas, kurių turi būti laikomasi vaikams dalyvaujant ugdymo veikloje. 5,78 proc. vaikų buvo nurodytos bendros, o 1,87 proc. vaikų – specialiosios rekomendacijos. Pritaikytas maitinimas šiais mokslo metais nebuvo skirtas nė vienam mokiniui.</a:t>
            </a:r>
          </a:p>
          <a:p>
            <a:pPr lvl="0" algn="just"/>
            <a:endParaRPr lang="lt-LT" sz="2000" dirty="0">
              <a:latin typeface="Times New Roman" panose="02020603050405020304" pitchFamily="18" charset="0"/>
              <a:cs typeface="Times New Roman" panose="02020603050405020304" pitchFamily="18" charset="0"/>
            </a:endParaRPr>
          </a:p>
          <a:p>
            <a:pPr lvl="0" algn="just"/>
            <a:r>
              <a:rPr lang="lt-LT" sz="2000" dirty="0">
                <a:latin typeface="Times New Roman" panose="02020603050405020304" pitchFamily="18" charset="0"/>
                <a:cs typeface="Times New Roman" panose="02020603050405020304" pitchFamily="18" charset="0"/>
              </a:rPr>
              <a:t>• 2025/2026 </a:t>
            </a:r>
            <a:r>
              <a:rPr lang="lt-LT" sz="2000" dirty="0" err="1">
                <a:latin typeface="Times New Roman" panose="02020603050405020304" pitchFamily="18" charset="0"/>
                <a:cs typeface="Times New Roman" panose="02020603050405020304" pitchFamily="18" charset="0"/>
              </a:rPr>
              <a:t>m.m</a:t>
            </a:r>
            <a:r>
              <a:rPr lang="lt-LT" sz="2000" dirty="0">
                <a:latin typeface="Times New Roman" panose="02020603050405020304" pitchFamily="18" charset="0"/>
                <a:cs typeface="Times New Roman" panose="02020603050405020304" pitchFamily="18" charset="0"/>
              </a:rPr>
              <a:t>. 27,75 proc. vaikų turėjo per didelį, o 10,26 proc. vaikų – per mažą svorį.</a:t>
            </a:r>
          </a:p>
          <a:p>
            <a:pPr lvl="0" algn="just"/>
            <a:endParaRPr lang="lt-LT" sz="2000" dirty="0">
              <a:latin typeface="Times New Roman" panose="02020603050405020304" pitchFamily="18" charset="0"/>
              <a:cs typeface="Times New Roman" panose="02020603050405020304" pitchFamily="18" charset="0"/>
            </a:endParaRPr>
          </a:p>
          <a:p>
            <a:pPr lvl="0" algn="just"/>
            <a:r>
              <a:rPr lang="lt-LT" sz="2000" dirty="0">
                <a:latin typeface="Times New Roman" panose="02020603050405020304" pitchFamily="18" charset="0"/>
                <a:cs typeface="Times New Roman" panose="02020603050405020304" pitchFamily="18" charset="0"/>
              </a:rPr>
              <a:t> • 2025/2026 </a:t>
            </a:r>
            <a:r>
              <a:rPr lang="lt-LT" sz="2000" dirty="0" err="1">
                <a:latin typeface="Times New Roman" panose="02020603050405020304" pitchFamily="18" charset="0"/>
                <a:cs typeface="Times New Roman" panose="02020603050405020304" pitchFamily="18" charset="0"/>
              </a:rPr>
              <a:t>m.m</a:t>
            </a:r>
            <a:r>
              <a:rPr lang="lt-LT" sz="2000" dirty="0">
                <a:latin typeface="Times New Roman" panose="02020603050405020304" pitchFamily="18" charset="0"/>
                <a:cs typeface="Times New Roman" panose="02020603050405020304" pitchFamily="18" charset="0"/>
              </a:rPr>
              <a:t>. 92,35 proc. vaikų buvo priskirti pagrindinei fizinio ugdymo grupei. </a:t>
            </a:r>
          </a:p>
          <a:p>
            <a:pPr lvl="0" algn="just"/>
            <a:endParaRPr lang="lt-LT" sz="2000" dirty="0">
              <a:latin typeface="Times New Roman" panose="02020603050405020304" pitchFamily="18" charset="0"/>
              <a:cs typeface="Times New Roman" panose="02020603050405020304" pitchFamily="18" charset="0"/>
            </a:endParaRPr>
          </a:p>
          <a:p>
            <a:pPr lvl="0" algn="just"/>
            <a:r>
              <a:rPr lang="lt-LT" sz="2000" dirty="0">
                <a:latin typeface="Times New Roman" panose="02020603050405020304" pitchFamily="18" charset="0"/>
                <a:cs typeface="Times New Roman" panose="02020603050405020304" pitchFamily="18" charset="0"/>
              </a:rPr>
              <a:t>• 2025/2026 </a:t>
            </a:r>
            <a:r>
              <a:rPr lang="lt-LT" sz="2000" dirty="0" err="1">
                <a:latin typeface="Times New Roman" panose="02020603050405020304" pitchFamily="18" charset="0"/>
                <a:cs typeface="Times New Roman" panose="02020603050405020304" pitchFamily="18" charset="0"/>
              </a:rPr>
              <a:t>m.m</a:t>
            </a:r>
            <a:r>
              <a:rPr lang="lt-LT" sz="2000" dirty="0">
                <a:latin typeface="Times New Roman" panose="02020603050405020304" pitchFamily="18" charset="0"/>
                <a:cs typeface="Times New Roman" panose="02020603050405020304" pitchFamily="18" charset="0"/>
              </a:rPr>
              <a:t>. 15,05 vaikų neturėjo ėduonies pažeistų dantų. 24,75 proc. vaikų dantų ėduonies (</a:t>
            </a:r>
            <a:r>
              <a:rPr lang="lt-LT" sz="2000" dirty="0" err="1">
                <a:latin typeface="Times New Roman" panose="02020603050405020304" pitchFamily="18" charset="0"/>
                <a:cs typeface="Times New Roman" panose="02020603050405020304" pitchFamily="18" charset="0"/>
              </a:rPr>
              <a:t>kpi+KPI</a:t>
            </a:r>
            <a:r>
              <a:rPr lang="lt-LT" sz="2000" dirty="0">
                <a:latin typeface="Times New Roman" panose="02020603050405020304" pitchFamily="18" charset="0"/>
                <a:cs typeface="Times New Roman" panose="02020603050405020304" pitchFamily="18" charset="0"/>
              </a:rPr>
              <a:t>) indeksas buvo labai aukštas.</a:t>
            </a:r>
            <a:endParaRPr lang="lt-LT" sz="2000" dirty="0">
              <a:solidFill>
                <a:prstClr val="black"/>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82293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093FDDB-5B18-48E7-ABF8-BFB4AE934AC4}"/>
              </a:ext>
            </a:extLst>
          </p:cNvPr>
          <p:cNvSpPr>
            <a:spLocks noGrp="1"/>
          </p:cNvSpPr>
          <p:nvPr>
            <p:ph type="title"/>
          </p:nvPr>
        </p:nvSpPr>
        <p:spPr>
          <a:xfrm>
            <a:off x="836024" y="280692"/>
            <a:ext cx="10337944" cy="808949"/>
          </a:xfrm>
        </p:spPr>
        <p:txBody>
          <a:bodyPr/>
          <a:lstStyle/>
          <a:p>
            <a:pPr algn="ctr"/>
            <a:r>
              <a:rPr lang="lt-LT" altLang="lt-LT" sz="2800" b="1" dirty="0">
                <a:solidFill>
                  <a:srgbClr val="993366"/>
                </a:solidFill>
                <a:latin typeface="Times New Roman" pitchFamily="18" charset="0"/>
                <a:cs typeface="Times New Roman" pitchFamily="18" charset="0"/>
              </a:rPr>
              <a:t>Rekomendacijos</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49D0577C-FFA1-4B8D-BC2B-C3812C52CAAE}"/>
              </a:ext>
            </a:extLst>
          </p:cNvPr>
          <p:cNvSpPr>
            <a:spLocks noGrp="1"/>
          </p:cNvSpPr>
          <p:nvPr>
            <p:ph type="sldNum" sz="quarter" idx="12"/>
          </p:nvPr>
        </p:nvSpPr>
        <p:spPr/>
        <p:txBody>
          <a:bodyPr/>
          <a:lstStyle/>
          <a:p>
            <a:fld id="{53969381-6070-C14C-AC19-9F0CCB6EE0F1}" type="slidenum">
              <a:rPr lang="en-US" smtClean="0"/>
              <a:pPr/>
              <a:t>16</a:t>
            </a:fld>
            <a:endParaRPr lang="en-US"/>
          </a:p>
        </p:txBody>
      </p:sp>
      <p:sp>
        <p:nvSpPr>
          <p:cNvPr id="7" name="TextBox 6">
            <a:extLst>
              <a:ext uri="{FF2B5EF4-FFF2-40B4-BE49-F238E27FC236}">
                <a16:creationId xmlns:a16="http://schemas.microsoft.com/office/drawing/2014/main" id="{7D8425FD-4FD4-40E5-AADC-73FF805CB3D4}"/>
              </a:ext>
            </a:extLst>
          </p:cNvPr>
          <p:cNvSpPr txBox="1"/>
          <p:nvPr/>
        </p:nvSpPr>
        <p:spPr>
          <a:xfrm>
            <a:off x="308521" y="1236433"/>
            <a:ext cx="11103191" cy="4154984"/>
          </a:xfrm>
          <a:prstGeom prst="rect">
            <a:avLst/>
          </a:prstGeom>
          <a:noFill/>
        </p:spPr>
        <p:txBody>
          <a:bodyPr wrap="square">
            <a:spAutoFit/>
          </a:bodyPr>
          <a:lstStyle/>
          <a:p>
            <a:pPr marL="457200" lvl="0" indent="-457200" algn="just">
              <a:buFont typeface="Arial" panose="020B0604020202020204" pitchFamily="34" charset="0"/>
              <a:buChar char="•"/>
            </a:pPr>
            <a:r>
              <a:rPr lang="lt-LT" sz="2400" dirty="0">
                <a:latin typeface="Times New Roman" panose="02020603050405020304" pitchFamily="18" charset="0"/>
                <a:cs typeface="Times New Roman" panose="02020603050405020304" pitchFamily="18" charset="0"/>
              </a:rPr>
              <a:t>Formuoti sveikos gyvensenos įgūdžius, bendromis mokytojų/auklėtojų ir bendruomenės pastangomis kurti sveikatai palankią ir saugią aplinką. Šiems tikslams pasinaudoti įvairias edukacines priemones. </a:t>
            </a:r>
          </a:p>
          <a:p>
            <a:pPr marL="457200" lvl="0" indent="-457200" algn="just">
              <a:buFont typeface="Arial" panose="020B0604020202020204" pitchFamily="34" charset="0"/>
              <a:buChar char="•"/>
            </a:pPr>
            <a:endParaRPr lang="lt-LT" sz="2400" dirty="0">
              <a:latin typeface="Times New Roman" panose="02020603050405020304" pitchFamily="18" charset="0"/>
              <a:cs typeface="Times New Roman" panose="02020603050405020304" pitchFamily="18" charset="0"/>
            </a:endParaRPr>
          </a:p>
          <a:p>
            <a:pPr marL="457200" lvl="0" indent="-457200" algn="just">
              <a:buFont typeface="Arial" panose="020B0604020202020204" pitchFamily="34" charset="0"/>
              <a:buChar char="•"/>
            </a:pPr>
            <a:r>
              <a:rPr lang="lt-LT" sz="2400" dirty="0">
                <a:latin typeface="Times New Roman" panose="02020603050405020304" pitchFamily="18" charset="0"/>
                <a:cs typeface="Times New Roman" panose="02020603050405020304" pitchFamily="18" charset="0"/>
              </a:rPr>
              <a:t>Ypatingą dėmesį skirti mokinių mitybos įpročių gerinimui – skatinti sveiko maisto pasirinkimą ir gilinti jų žinias apie subalansuotą mitybą. </a:t>
            </a:r>
          </a:p>
          <a:p>
            <a:pPr marL="457200" lvl="0" indent="-457200" algn="just">
              <a:buFont typeface="Arial" panose="020B0604020202020204" pitchFamily="34" charset="0"/>
              <a:buChar char="•"/>
            </a:pPr>
            <a:endParaRPr lang="lt-LT" sz="2400" dirty="0">
              <a:latin typeface="Times New Roman" panose="02020603050405020304" pitchFamily="18" charset="0"/>
              <a:cs typeface="Times New Roman" panose="02020603050405020304" pitchFamily="18" charset="0"/>
            </a:endParaRPr>
          </a:p>
          <a:p>
            <a:pPr marL="457200" lvl="0" indent="-457200" algn="just">
              <a:buFont typeface="Arial" panose="020B0604020202020204" pitchFamily="34" charset="0"/>
              <a:buChar char="•"/>
            </a:pPr>
            <a:r>
              <a:rPr lang="lt-LT" sz="2400" dirty="0">
                <a:latin typeface="Times New Roman" panose="02020603050405020304" pitchFamily="18" charset="0"/>
                <a:cs typeface="Times New Roman" panose="02020603050405020304" pitchFamily="18" charset="0"/>
              </a:rPr>
              <a:t>Mažinti gyvensenos rizikos veiksnius, kurie sąlygotų daugelio ligų atsiradimą, didelį dėmesį skiriant profilaktikai (tinkami higienos įgūdžiai, mityba, fizinis aktyvumas, darbo – poilsio režimas, psichikos gerinimas, psichotropinių medžiagų prevencija, saugus elgesys). </a:t>
            </a:r>
          </a:p>
        </p:txBody>
      </p:sp>
    </p:spTree>
    <p:extLst>
      <p:ext uri="{BB962C8B-B14F-4D97-AF65-F5344CB8AC3E}">
        <p14:creationId xmlns:p14="http://schemas.microsoft.com/office/powerpoint/2010/main" val="2280922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898777"/>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234284"/>
            <a:ext cx="12445339" cy="2677656"/>
          </a:xfrm>
          <a:prstGeom prst="rect">
            <a:avLst/>
          </a:prstGeom>
          <a:noFill/>
        </p:spPr>
        <p:txBody>
          <a:bodyPr wrap="square">
            <a:spAutoFit/>
          </a:bodyPr>
          <a:lstStyle/>
          <a:p>
            <a:pPr algn="ctr"/>
            <a:r>
              <a:rPr lang="lt-LT" sz="2800" b="1" dirty="0">
                <a:latin typeface="Times New Roman" panose="02020603050405020304" pitchFamily="18" charset="0"/>
                <a:cs typeface="Times New Roman" panose="02020603050405020304" pitchFamily="18" charset="0"/>
              </a:rPr>
              <a:t>MUS RASITE:</a:t>
            </a:r>
          </a:p>
          <a:p>
            <a:pPr algn="ctr"/>
            <a:r>
              <a:rPr lang="es-ES" sz="2800" dirty="0" err="1">
                <a:latin typeface="Times New Roman" panose="02020603050405020304" pitchFamily="18" charset="0"/>
                <a:cs typeface="Times New Roman" panose="02020603050405020304" pitchFamily="18" charset="0"/>
              </a:rPr>
              <a:t>Taikos</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pr</a:t>
            </a:r>
            <a:r>
              <a:rPr lang="es-ES" sz="2800" dirty="0">
                <a:latin typeface="Times New Roman" panose="02020603050405020304" pitchFamily="18" charset="0"/>
                <a:cs typeface="Times New Roman" panose="02020603050405020304" pitchFamily="18" charset="0"/>
              </a:rPr>
              <a:t>. 76, </a:t>
            </a:r>
            <a:r>
              <a:rPr lang="es-ES" sz="2800" dirty="0" err="1">
                <a:latin typeface="Times New Roman" panose="02020603050405020304" pitchFamily="18" charset="0"/>
                <a:cs typeface="Times New Roman" panose="02020603050405020304" pitchFamily="18" charset="0"/>
              </a:rPr>
              <a:t>Klaipėda</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Tel. (8 46) 234796</a:t>
            </a:r>
          </a:p>
          <a:p>
            <a:pPr algn="ctr"/>
            <a:r>
              <a:rPr lang="es-ES" sz="2800" dirty="0">
                <a:latin typeface="Times New Roman" panose="02020603050405020304" pitchFamily="18" charset="0"/>
                <a:cs typeface="Times New Roman" panose="02020603050405020304" pitchFamily="18" charset="0"/>
              </a:rPr>
              <a:t>El. p. info@sveikatosbiuras.lt</a:t>
            </a:r>
          </a:p>
          <a:p>
            <a:pPr algn="ctr"/>
            <a:r>
              <a:rPr lang="es-ES" sz="2800" dirty="0">
                <a:latin typeface="Times New Roman" panose="02020603050405020304" pitchFamily="18" charset="0"/>
                <a:cs typeface="Times New Roman" panose="02020603050405020304" pitchFamily="18" charset="0"/>
              </a:rPr>
              <a:t>www.sveikatosbiuras.lt</a:t>
            </a:r>
          </a:p>
          <a:p>
            <a:pPr algn="ctr"/>
            <a:r>
              <a:rPr lang="es-ES" sz="2800" dirty="0">
                <a:latin typeface="Times New Roman" panose="02020603050405020304" pitchFamily="18" charset="0"/>
                <a:cs typeface="Times New Roman" panose="02020603050405020304" pitchFamily="18" charset="0"/>
              </a:rPr>
              <a:t>www.facebook.com/biuras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7641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DCF9C1D-7568-EE50-35B9-ABF146299FA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F784759-1973-3B1A-7D71-ADCF89ACB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7" cy="677109"/>
          </a:xfrm>
          <a:prstGeom prst="rect">
            <a:avLst/>
          </a:prstGeom>
        </p:spPr>
      </p:pic>
      <p:sp>
        <p:nvSpPr>
          <p:cNvPr id="7" name="TextBox 6">
            <a:extLst>
              <a:ext uri="{FF2B5EF4-FFF2-40B4-BE49-F238E27FC236}">
                <a16:creationId xmlns:a16="http://schemas.microsoft.com/office/drawing/2014/main" id="{C76D41EB-849B-8CB7-FBA7-21C39F4CA87B}"/>
              </a:ext>
            </a:extLst>
          </p:cNvPr>
          <p:cNvSpPr txBox="1"/>
          <p:nvPr/>
        </p:nvSpPr>
        <p:spPr>
          <a:xfrm>
            <a:off x="665018" y="1622632"/>
            <a:ext cx="11067802" cy="523220"/>
          </a:xfrm>
          <a:prstGeom prst="rect">
            <a:avLst/>
          </a:prstGeom>
          <a:noFill/>
        </p:spPr>
        <p:txBody>
          <a:bodyPr wrap="square">
            <a:spAutoFit/>
          </a:bodyPr>
          <a:lstStyle/>
          <a:p>
            <a:pPr algn="ctr"/>
            <a:r>
              <a:rPr lang="lt-LT" altLang="lt-LT" sz="2800" b="1" dirty="0">
                <a:latin typeface="Times New Roman" pitchFamily="18" charset="0"/>
                <a:ea typeface="+mj-ea"/>
                <a:cs typeface="Times New Roman" pitchFamily="18" charset="0"/>
              </a:rPr>
              <a:t>VAIKŲ SVEIKATOS ANALIZĖS APRAŠYMAS </a:t>
            </a:r>
            <a:r>
              <a:rPr kumimoji="0" lang="lt-LT" altLang="lt-LT" sz="2800" b="1" u="none" strike="noStrike" kern="1200" cap="none" spc="0" normalizeH="0" baseline="0" noProof="0" dirty="0">
                <a:ln>
                  <a:noFill/>
                </a:ln>
                <a:effectLst/>
                <a:uLnTx/>
                <a:uFillTx/>
                <a:latin typeface="Times New Roman" pitchFamily="18" charset="0"/>
                <a:ea typeface="+mj-ea"/>
                <a:cs typeface="Times New Roman" pitchFamily="18" charset="0"/>
              </a:rPr>
              <a:t>(</a:t>
            </a:r>
            <a:r>
              <a:rPr kumimoji="0" lang="en-US" altLang="lt-LT" sz="2800" b="1" u="none" strike="noStrike" kern="1200" cap="none" spc="0" normalizeH="0" baseline="0" noProof="0" dirty="0">
                <a:ln>
                  <a:noFill/>
                </a:ln>
                <a:effectLst/>
                <a:uLnTx/>
                <a:uFillTx/>
                <a:latin typeface="Times New Roman" pitchFamily="18" charset="0"/>
                <a:ea typeface="+mj-ea"/>
                <a:cs typeface="Times New Roman" pitchFamily="18" charset="0"/>
              </a:rPr>
              <a:t>1</a:t>
            </a:r>
            <a:r>
              <a:rPr kumimoji="0" lang="lt-LT" altLang="lt-LT" sz="2800" b="1" u="none" strike="noStrike" kern="1200" cap="none" spc="0" normalizeH="0" baseline="0" noProof="0" dirty="0">
                <a:ln>
                  <a:noFill/>
                </a:ln>
                <a:effectLst/>
                <a:uLnTx/>
                <a:uFillTx/>
                <a:latin typeface="Times New Roman" pitchFamily="18" charset="0"/>
                <a:ea typeface="+mj-ea"/>
                <a:cs typeface="Times New Roman" pitchFamily="18" charset="0"/>
              </a:rPr>
              <a:t>)</a:t>
            </a:r>
            <a:endParaRPr lang="en-US" sz="2800" dirty="0"/>
          </a:p>
        </p:txBody>
      </p:sp>
      <p:sp>
        <p:nvSpPr>
          <p:cNvPr id="8" name="TextBox 7">
            <a:extLst>
              <a:ext uri="{FF2B5EF4-FFF2-40B4-BE49-F238E27FC236}">
                <a16:creationId xmlns:a16="http://schemas.microsoft.com/office/drawing/2014/main" id="{9176A56A-3733-3A98-5DE5-25B5A10F526D}"/>
              </a:ext>
            </a:extLst>
          </p:cNvPr>
          <p:cNvSpPr txBox="1"/>
          <p:nvPr/>
        </p:nvSpPr>
        <p:spPr>
          <a:xfrm>
            <a:off x="558140" y="2518810"/>
            <a:ext cx="11281559" cy="2735621"/>
          </a:xfrm>
          <a:prstGeom prst="rect">
            <a:avLst/>
          </a:prstGeom>
          <a:noFill/>
        </p:spPr>
        <p:txBody>
          <a:bodyPr wrap="square">
            <a:spAutoFit/>
          </a:bodyPr>
          <a:lstStyle/>
          <a:p>
            <a:pPr algn="just" eaLnBrk="1" hangingPunct="1"/>
            <a:r>
              <a:rPr lang="lt-LT" altLang="lt-LT" sz="3600" dirty="0">
                <a:latin typeface="Times New Roman" pitchFamily="18" charset="0"/>
                <a:cs typeface="Times New Roman" pitchFamily="18" charset="0"/>
              </a:rPr>
              <a:t>• </a:t>
            </a:r>
            <a:r>
              <a:rPr lang="lt-LT" altLang="lt-LT" sz="2800" dirty="0">
                <a:latin typeface="Times New Roman" pitchFamily="18" charset="0"/>
                <a:cs typeface="Times New Roman" pitchFamily="18" charset="0"/>
              </a:rPr>
              <a:t>Lietuvos Respublikos sveikatos apsaugos ministro 2016 m. sausio 26 d. įsakymu Nr. V-93 patvirtintos Lietuvos higienos normos HN 75:2016 „Ikimokyklinio ir priešmokyklinio ugdymo programų vykdymo bendrieji sveikatos saugos reikalavimai“ 79 punkte nurodyta, kad priimant vaiką į įstaigą ir vėliau kiekvienais metais turi būti pateiktas sveikatos pažymėjimas. </a:t>
            </a:r>
          </a:p>
          <a:p>
            <a:pPr algn="just" eaLnBrk="1" hangingPunct="1">
              <a:lnSpc>
                <a:spcPct val="150000"/>
              </a:lnSpc>
              <a:buFont typeface="Arial" charset="0"/>
              <a:buNone/>
            </a:pPr>
            <a:endParaRPr lang="lt-LT" altLang="lt-LT" dirty="0">
              <a:latin typeface="Times New Roman" pitchFamily="18" charset="0"/>
              <a:cs typeface="Times New Roman" pitchFamily="18" charset="0"/>
            </a:endParaRPr>
          </a:p>
        </p:txBody>
      </p:sp>
    </p:spTree>
    <p:extLst>
      <p:ext uri="{BB962C8B-B14F-4D97-AF65-F5344CB8AC3E}">
        <p14:creationId xmlns:p14="http://schemas.microsoft.com/office/powerpoint/2010/main" val="55051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65851A-72F6-4414-9961-8407F7F53E3E}"/>
              </a:ext>
            </a:extLst>
          </p:cNvPr>
          <p:cNvSpPr txBox="1"/>
          <p:nvPr/>
        </p:nvSpPr>
        <p:spPr>
          <a:xfrm>
            <a:off x="783772" y="1229592"/>
            <a:ext cx="1106780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VAIKŲ SVEIKATOS ANALIZĖS APRAŠYMAS (</a:t>
            </a:r>
            <a:r>
              <a:rPr lang="lt-LT" altLang="lt-LT" sz="2800" b="1" dirty="0">
                <a:latin typeface="Times New Roman" pitchFamily="18" charset="0"/>
                <a:cs typeface="Times New Roman" pitchFamily="18" charset="0"/>
              </a:rPr>
              <a:t>2</a:t>
            </a: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a:t>
            </a:r>
            <a:endParaRPr kumimoji="0" lang="en-US" sz="2800" b="0" i="0" u="none" strike="noStrike" kern="1200" cap="none" spc="0" normalizeH="0" baseline="0" noProof="0" dirty="0">
              <a:ln>
                <a:noFill/>
              </a:ln>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463137" y="1930451"/>
            <a:ext cx="11507190" cy="224676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lang="lt-LT" altLang="lt-LT" sz="2800" dirty="0">
                <a:solidFill>
                  <a:prstClr val="black"/>
                </a:solidFill>
                <a:latin typeface="Times New Roman" pitchFamily="18" charset="0"/>
                <a:cs typeface="Times New Roman" pitchFamily="18" charset="0"/>
              </a:rPr>
              <a:t>•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 </a:t>
            </a:r>
            <a:endPar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5" name="TextBox 4">
            <a:extLst>
              <a:ext uri="{FF2B5EF4-FFF2-40B4-BE49-F238E27FC236}">
                <a16:creationId xmlns:a16="http://schemas.microsoft.com/office/drawing/2014/main" id="{D305108B-D702-448B-A3E9-5FC4CC06493A}"/>
              </a:ext>
            </a:extLst>
          </p:cNvPr>
          <p:cNvSpPr txBox="1"/>
          <p:nvPr/>
        </p:nvSpPr>
        <p:spPr>
          <a:xfrm>
            <a:off x="463138" y="4331108"/>
            <a:ext cx="11376562" cy="184665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uo</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2020 m. sausio 1 d.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ai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teik</a:t>
            </a:r>
            <a:r>
              <a:rPr kumimoji="0" lang="en-US"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iami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perduodami į Higienos instituto Vaikų sveikatos stebėsenos informacinę sistemą (VSS IS). </a:t>
            </a:r>
          </a:p>
        </p:txBody>
      </p:sp>
      <p:pic>
        <p:nvPicPr>
          <p:cNvPr id="9" name="Picture 5">
            <a:extLst>
              <a:ext uri="{FF2B5EF4-FFF2-40B4-BE49-F238E27FC236}">
                <a16:creationId xmlns:a16="http://schemas.microsoft.com/office/drawing/2014/main" id="{755F41A8-3F74-4152-9F67-FCA237509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3" cy="677108"/>
          </a:xfrm>
          <a:prstGeom prst="rect">
            <a:avLst/>
          </a:prstGeom>
        </p:spPr>
      </p:pic>
    </p:spTree>
    <p:extLst>
      <p:ext uri="{BB962C8B-B14F-4D97-AF65-F5344CB8AC3E}">
        <p14:creationId xmlns:p14="http://schemas.microsoft.com/office/powerpoint/2010/main" val="242222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9" y="269385"/>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225630" y="1296043"/>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VAIKŲ SVEIKATOS ANALIZĖS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REZULTATŲ SVARBA</a:t>
            </a:r>
            <a:endParaRPr kumimoji="0" lang="en-US" sz="2800" b="0" i="0" u="none" strike="noStrike" kern="1200" cap="none" spc="0" normalizeH="0" baseline="0" noProof="0" dirty="0">
              <a:ln>
                <a:noFill/>
              </a:ln>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878774" y="2721931"/>
            <a:ext cx="10687792" cy="2031325"/>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 typeface="Arial" charset="0"/>
              <a:buNone/>
              <a:tabLst/>
              <a:defRPr/>
            </a:pPr>
            <a:r>
              <a:rPr lang="lt-LT" altLang="lt-LT" sz="3600" dirty="0">
                <a:solidFill>
                  <a:prstClr val="black"/>
                </a:solidFill>
                <a:latin typeface="Times New Roman" pitchFamily="18" charset="0"/>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Kasmetinių</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vaikų profilaktinių patikrinimų duomenys reikalingi kryptingai planuoti ir įgyvendinti sveikatos priežiūrą įstaigoje, organizuoti tikslesnes sveikatos stiprinimo priemones, susijusias su ligų ir traumų profilaktika.</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lt-LT" altLang="lt-LT" sz="3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31809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839400"/>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effectLst/>
                <a:uLnTx/>
                <a:uFillTx/>
                <a:latin typeface="Times New Roman" pitchFamily="18" charset="0"/>
                <a:ea typeface="+mn-ea"/>
                <a:cs typeface="Times New Roman" pitchFamily="18" charset="0"/>
              </a:rPr>
              <a:t>PASITIKRINĘ SVEIKATĄ VAIKAI</a:t>
            </a:r>
            <a:endParaRPr kumimoji="0" lang="en-US" sz="2800" b="0"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258315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2888B6-4BF9-412C-B572-B922F5A8509D}"/>
              </a:ext>
            </a:extLst>
          </p:cNvPr>
          <p:cNvSpPr>
            <a:spLocks noGrp="1"/>
          </p:cNvSpPr>
          <p:nvPr>
            <p:ph type="title"/>
          </p:nvPr>
        </p:nvSpPr>
        <p:spPr>
          <a:xfrm>
            <a:off x="-106877" y="258730"/>
            <a:ext cx="12343312" cy="1262507"/>
          </a:xfrm>
        </p:spPr>
        <p:txBody>
          <a:bodyPr/>
          <a:lstStyle/>
          <a:p>
            <a:pPr algn="ctr"/>
            <a:r>
              <a:rPr lang="lt-LT" altLang="lt-LT" sz="2800" b="1" dirty="0">
                <a:solidFill>
                  <a:srgbClr val="993366"/>
                </a:solidFill>
                <a:latin typeface="Times New Roman" pitchFamily="18" charset="0"/>
                <a:cs typeface="Times New Roman" pitchFamily="18" charset="0"/>
              </a:rPr>
              <a:t>Pasitikrinę ir nepasitikrinę sveikatą vaikai</a:t>
            </a:r>
            <a:br>
              <a:rPr lang="lt-LT" altLang="lt-LT" sz="2800" b="1" dirty="0">
                <a:solidFill>
                  <a:srgbClr val="993366"/>
                </a:solidFill>
                <a:latin typeface="Times New Roman" pitchFamily="18" charset="0"/>
                <a:cs typeface="Times New Roman" pitchFamily="18" charset="0"/>
              </a:rPr>
            </a:br>
            <a:r>
              <a:rPr lang="lt-LT" altLang="lt-LT" sz="2800" b="1" dirty="0">
                <a:solidFill>
                  <a:srgbClr val="993366"/>
                </a:solidFill>
                <a:latin typeface="Times New Roman" pitchFamily="18" charset="0"/>
                <a:cs typeface="Times New Roman" pitchFamily="18" charset="0"/>
              </a:rPr>
              <a:t> 2025-2026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0770A92B-1BDC-46BF-8050-9B9F33F8DEBE}"/>
              </a:ext>
            </a:extLst>
          </p:cNvPr>
          <p:cNvSpPr>
            <a:spLocks noGrp="1"/>
          </p:cNvSpPr>
          <p:nvPr>
            <p:ph type="ftr" sz="quarter" idx="11"/>
          </p:nvPr>
        </p:nvSpPr>
        <p:spPr>
          <a:xfrm>
            <a:off x="85305"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05B0D0D-8C57-4591-9A27-257AEC9BC537}"/>
              </a:ext>
            </a:extLst>
          </p:cNvPr>
          <p:cNvSpPr>
            <a:spLocks noGrp="1"/>
          </p:cNvSpPr>
          <p:nvPr>
            <p:ph type="sldNum" sz="quarter" idx="12"/>
          </p:nvPr>
        </p:nvSpPr>
        <p:spPr/>
        <p:txBody>
          <a:bodyPr/>
          <a:lstStyle/>
          <a:p>
            <a:fld id="{53969381-6070-C14C-AC19-9F0CCB6EE0F1}" type="slidenum">
              <a:rPr lang="en-US" smtClean="0"/>
              <a:pPr/>
              <a:t>6</a:t>
            </a:fld>
            <a:endParaRPr lang="en-US"/>
          </a:p>
        </p:txBody>
      </p:sp>
      <p:graphicFrame>
        <p:nvGraphicFramePr>
          <p:cNvPr id="7" name="Diagrama 6">
            <a:extLst>
              <a:ext uri="{FF2B5EF4-FFF2-40B4-BE49-F238E27FC236}">
                <a16:creationId xmlns:a16="http://schemas.microsoft.com/office/drawing/2014/main" id="{7C487D24-89AA-9C5C-4F28-C06190A3B806}"/>
              </a:ext>
            </a:extLst>
          </p:cNvPr>
          <p:cNvGraphicFramePr>
            <a:graphicFrameLocks/>
          </p:cNvGraphicFramePr>
          <p:nvPr>
            <p:extLst>
              <p:ext uri="{D42A27DB-BD31-4B8C-83A1-F6EECF244321}">
                <p14:modId xmlns:p14="http://schemas.microsoft.com/office/powerpoint/2010/main" val="1705115786"/>
              </p:ext>
            </p:extLst>
          </p:nvPr>
        </p:nvGraphicFramePr>
        <p:xfrm>
          <a:off x="1811045" y="1606858"/>
          <a:ext cx="9362923" cy="46785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0954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88367AA-3346-4808-8711-9802E6B63DAB}"/>
              </a:ext>
            </a:extLst>
          </p:cNvPr>
          <p:cNvSpPr>
            <a:spLocks noGrp="1"/>
          </p:cNvSpPr>
          <p:nvPr>
            <p:ph type="title"/>
          </p:nvPr>
        </p:nvSpPr>
        <p:spPr>
          <a:xfrm>
            <a:off x="132806" y="280693"/>
            <a:ext cx="11972603" cy="1429354"/>
          </a:xfrm>
        </p:spPr>
        <p:txBody>
          <a:bodyPr/>
          <a:lstStyle/>
          <a:p>
            <a:pPr algn="ctr"/>
            <a:r>
              <a:rPr lang="en-US" altLang="lt-LT" sz="2800" b="1" dirty="0" err="1">
                <a:solidFill>
                  <a:srgbClr val="993366"/>
                </a:solidFill>
                <a:latin typeface="Times New Roman" pitchFamily="18" charset="0"/>
                <a:ea typeface="Segoe UI Symbol" pitchFamily="34" charset="0"/>
                <a:cs typeface="Times New Roman" pitchFamily="18" charset="0"/>
              </a:rPr>
              <a:t>Bendrosios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ir</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specialiosios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rekomendacijos</a:t>
            </a:r>
            <a:r>
              <a:rPr lang="en-US" altLang="lt-LT" sz="2800" b="1" dirty="0">
                <a:solidFill>
                  <a:srgbClr val="993366"/>
                </a:solidFill>
                <a:latin typeface="Times New Roman" pitchFamily="18" charset="0"/>
                <a:ea typeface="Segoe UI Symbol" pitchFamily="34" charset="0"/>
                <a:cs typeface="Times New Roman" pitchFamily="18" charset="0"/>
              </a:rPr>
              <a:t>,</a:t>
            </a:r>
            <a:br>
              <a:rPr lang="lt-LT" altLang="lt-LT" sz="2800" b="1" dirty="0">
                <a:solidFill>
                  <a:srgbClr val="993366"/>
                </a:solidFill>
                <a:latin typeface="Times New Roman" pitchFamily="18" charset="0"/>
                <a:ea typeface="Segoe UI Symbol" pitchFamily="34" charset="0"/>
                <a:cs typeface="Times New Roman" pitchFamily="18" charset="0"/>
              </a:rPr>
            </a:br>
            <a:r>
              <a:rPr lang="en-US" altLang="lt-LT" sz="2800" b="1" dirty="0" err="1">
                <a:solidFill>
                  <a:srgbClr val="993366"/>
                </a:solidFill>
                <a:latin typeface="Times New Roman" pitchFamily="18" charset="0"/>
                <a:ea typeface="Segoe UI Symbol" pitchFamily="34" charset="0"/>
                <a:cs typeface="Times New Roman" pitchFamily="18" charset="0"/>
              </a:rPr>
              <a:t>pritaikytas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maitinimas</a:t>
            </a:r>
            <a:br>
              <a:rPr lang="lt-LT" altLang="lt-LT" sz="2800" b="1" dirty="0">
                <a:solidFill>
                  <a:srgbClr val="993366"/>
                </a:solidFill>
                <a:latin typeface="Times New Roman" pitchFamily="18" charset="0"/>
                <a:ea typeface="Segoe UI Symbol" pitchFamily="34" charset="0"/>
                <a:cs typeface="Times New Roman" pitchFamily="18" charset="0"/>
              </a:rPr>
            </a:br>
            <a:r>
              <a:rPr lang="lt-LT" altLang="lt-LT" sz="2800" b="1" dirty="0">
                <a:solidFill>
                  <a:srgbClr val="993366"/>
                </a:solidFill>
                <a:latin typeface="Times New Roman" pitchFamily="18" charset="0"/>
                <a:ea typeface="Segoe UI Symbol" pitchFamily="34" charset="0"/>
                <a:cs typeface="Times New Roman" pitchFamily="18" charset="0"/>
              </a:rPr>
              <a:t>(proc.)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7EB55ED1-1D70-46E5-AA37-93AD9996DE49}"/>
              </a:ext>
            </a:extLst>
          </p:cNvPr>
          <p:cNvSpPr>
            <a:spLocks noGrp="1"/>
          </p:cNvSpPr>
          <p:nvPr>
            <p:ph type="ftr" sz="quarter" idx="11"/>
          </p:nvPr>
        </p:nvSpPr>
        <p:spPr>
          <a:xfrm>
            <a:off x="132806"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9F3293B-0BE9-4321-91C1-74D5678E8E71}"/>
              </a:ext>
            </a:extLst>
          </p:cNvPr>
          <p:cNvSpPr>
            <a:spLocks noGrp="1"/>
          </p:cNvSpPr>
          <p:nvPr>
            <p:ph type="sldNum" sz="quarter" idx="12"/>
          </p:nvPr>
        </p:nvSpPr>
        <p:spPr/>
        <p:txBody>
          <a:bodyPr/>
          <a:lstStyle/>
          <a:p>
            <a:fld id="{53969381-6070-C14C-AC19-9F0CCB6EE0F1}" type="slidenum">
              <a:rPr lang="en-US" smtClean="0"/>
              <a:pPr/>
              <a:t>7</a:t>
            </a:fld>
            <a:endParaRPr lang="en-US"/>
          </a:p>
        </p:txBody>
      </p:sp>
      <p:graphicFrame>
        <p:nvGraphicFramePr>
          <p:cNvPr id="4" name="Diagrama 3">
            <a:extLst>
              <a:ext uri="{FF2B5EF4-FFF2-40B4-BE49-F238E27FC236}">
                <a16:creationId xmlns:a16="http://schemas.microsoft.com/office/drawing/2014/main" id="{958FCB1E-FEC7-75BE-7574-949C0E40B5D7}"/>
              </a:ext>
            </a:extLst>
          </p:cNvPr>
          <p:cNvGraphicFramePr>
            <a:graphicFrameLocks/>
          </p:cNvGraphicFramePr>
          <p:nvPr>
            <p:extLst>
              <p:ext uri="{D42A27DB-BD31-4B8C-83A1-F6EECF244321}">
                <p14:modId xmlns:p14="http://schemas.microsoft.com/office/powerpoint/2010/main" val="3830260740"/>
              </p:ext>
            </p:extLst>
          </p:nvPr>
        </p:nvGraphicFramePr>
        <p:xfrm>
          <a:off x="1376039" y="1710047"/>
          <a:ext cx="10111666" cy="45753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4309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5" y="788581"/>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550718" y="3044279"/>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KŪNO MASĖS INDEKSAS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(TOLIAU – KMI)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177469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C9275-05CD-57E9-2692-53A063544A6D}"/>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F140DE0C-5206-7BB0-430C-E833E6643B3C}"/>
              </a:ext>
            </a:extLst>
          </p:cNvPr>
          <p:cNvSpPr>
            <a:spLocks noGrp="1"/>
          </p:cNvSpPr>
          <p:nvPr>
            <p:ph type="title"/>
          </p:nvPr>
        </p:nvSpPr>
        <p:spPr>
          <a:xfrm>
            <a:off x="999704" y="363682"/>
            <a:ext cx="10518648" cy="1037662"/>
          </a:xfrm>
        </p:spPr>
        <p:txBody>
          <a:bodyPr/>
          <a:lstStyle/>
          <a:p>
            <a:pPr algn="ctr"/>
            <a:r>
              <a:rPr lang="lt-LT" altLang="lt-LT" sz="2800" b="1" dirty="0">
                <a:solidFill>
                  <a:srgbClr val="660033"/>
                </a:solidFill>
                <a:latin typeface="Times New Roman" pitchFamily="18" charset="0"/>
                <a:cs typeface="Times New Roman" pitchFamily="18" charset="0"/>
              </a:rPr>
              <a:t>Vaikų pasiskirstymas pagal KMI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66620B99-0B08-3948-D67E-7297ED8ADE27}"/>
              </a:ext>
            </a:extLst>
          </p:cNvPr>
          <p:cNvSpPr>
            <a:spLocks noGrp="1"/>
          </p:cNvSpPr>
          <p:nvPr>
            <p:ph type="ftr" sz="quarter" idx="11"/>
          </p:nvPr>
        </p:nvSpPr>
        <p:spPr>
          <a:xfrm>
            <a:off x="85304" y="6353298"/>
            <a:ext cx="5760021" cy="344932"/>
          </a:xfrm>
        </p:spPr>
        <p:txBody>
          <a:bodyPr/>
          <a:lstStyle/>
          <a:p>
            <a:r>
              <a:rPr lang="lt-LT" sz="2400" i="1" dirty="0">
                <a:solidFill>
                  <a:srgbClr val="993366"/>
                </a:solidFill>
                <a:latin typeface="Times New Roman" panose="02020603050405020304" pitchFamily="18" charset="0"/>
                <a:cs typeface="Times New Roman" panose="02020603050405020304" pitchFamily="18" charset="0"/>
              </a:rPr>
              <a:t>Šaltinis: VSS IS</a:t>
            </a:r>
            <a:endParaRPr lang="en-US" sz="2400" i="1" dirty="0">
              <a:solidFill>
                <a:srgbClr val="993366"/>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B2ABC1B5-412A-AA01-66A1-6ABAA861E1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586B56EA-B1DB-F74D-B186-B1CF65C15D40}"/>
              </a:ext>
            </a:extLst>
          </p:cNvPr>
          <p:cNvGraphicFramePr>
            <a:graphicFrameLocks/>
          </p:cNvGraphicFramePr>
          <p:nvPr>
            <p:extLst>
              <p:ext uri="{D42A27DB-BD31-4B8C-83A1-F6EECF244321}">
                <p14:modId xmlns:p14="http://schemas.microsoft.com/office/powerpoint/2010/main" val="3793734618"/>
              </p:ext>
            </p:extLst>
          </p:nvPr>
        </p:nvGraphicFramePr>
        <p:xfrm>
          <a:off x="1961965" y="1401344"/>
          <a:ext cx="9212003" cy="48840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2248039"/>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2E34D0"/>
      </a:dk2>
      <a:lt2>
        <a:srgbClr val="FEFFFF"/>
      </a:lt2>
      <a:accent1>
        <a:srgbClr val="8D95CC"/>
      </a:accent1>
      <a:accent2>
        <a:srgbClr val="2E34D0"/>
      </a:accent2>
      <a:accent3>
        <a:srgbClr val="D5D7E8"/>
      </a:accent3>
      <a:accent4>
        <a:srgbClr val="151967"/>
      </a:accent4>
      <a:accent5>
        <a:srgbClr val="626A92"/>
      </a:accent5>
      <a:accent6>
        <a:srgbClr val="040415"/>
      </a:accent6>
      <a:hlink>
        <a:srgbClr val="000000"/>
      </a:hlink>
      <a:folHlink>
        <a:srgbClr val="8D95C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1994</TotalTime>
  <Words>667</Words>
  <Application>Microsoft Office PowerPoint</Application>
  <PresentationFormat>Plačiaekranė</PresentationFormat>
  <Paragraphs>77</Paragraphs>
  <Slides>17</Slides>
  <Notes>9</Notes>
  <HiddenSlides>0</HiddenSlides>
  <MMClips>0</MMClips>
  <ScaleCrop>false</ScaleCrop>
  <HeadingPairs>
    <vt:vector size="6" baseType="variant">
      <vt:variant>
        <vt:lpstr>Naudojami šriftai</vt:lpstr>
      </vt:variant>
      <vt:variant>
        <vt:i4>8</vt:i4>
      </vt:variant>
      <vt:variant>
        <vt:lpstr>Tema</vt:lpstr>
      </vt:variant>
      <vt:variant>
        <vt:i4>1</vt:i4>
      </vt:variant>
      <vt:variant>
        <vt:lpstr>Skaidrių pavadinimai</vt:lpstr>
      </vt:variant>
      <vt:variant>
        <vt:i4>17</vt:i4>
      </vt:variant>
    </vt:vector>
  </HeadingPairs>
  <TitlesOfParts>
    <vt:vector size="26" baseType="lpstr">
      <vt:lpstr>Arial</vt:lpstr>
      <vt:lpstr>Calibri</vt:lpstr>
      <vt:lpstr>Montserrat Medium</vt:lpstr>
      <vt:lpstr>Rando</vt:lpstr>
      <vt:lpstr>System Font Regular</vt:lpstr>
      <vt:lpstr>Space Grotesk</vt:lpstr>
      <vt:lpstr>Space Grotesk Medium</vt:lpstr>
      <vt:lpstr>Times New Roman</vt:lpstr>
      <vt:lpstr>Office Theme</vt:lpstr>
      <vt:lpstr>„PowerPoint“ pateiktis</vt:lpstr>
      <vt:lpstr>„PowerPoint“ pateiktis</vt:lpstr>
      <vt:lpstr>„PowerPoint“ pateiktis</vt:lpstr>
      <vt:lpstr>„PowerPoint“ pateiktis</vt:lpstr>
      <vt:lpstr>„PowerPoint“ pateiktis</vt:lpstr>
      <vt:lpstr>Pasitikrinę ir nepasitikrinę sveikatą vaikai  2025-2026 m.m. (proc.)</vt:lpstr>
      <vt:lpstr>Bendrosios ir specialiosios rekomendacijos, pritaikytas maitinimas (proc.)</vt:lpstr>
      <vt:lpstr>„PowerPoint“ pateiktis</vt:lpstr>
      <vt:lpstr>Vaikų pasiskirstymas pagal KMI (proc.)</vt:lpstr>
      <vt:lpstr>„PowerPoint“ pateiktis</vt:lpstr>
      <vt:lpstr>Vaikų pasiskirstymas pagal fizinio ugdymo grupes (proc.)</vt:lpstr>
      <vt:lpstr>„PowerPoint“ pateiktis</vt:lpstr>
      <vt:lpstr>Dantų ėduonies intensyvumo (kpi+KPI) indeksas  2025-2026 m.m.</vt:lpstr>
      <vt:lpstr>Dantų Ėduonies intensyvumo rodiklis (proc.)</vt:lpstr>
      <vt:lpstr>Apibendrinimas </vt:lpstr>
      <vt:lpstr>Rekomendacijos </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Julija Malyševa</cp:lastModifiedBy>
  <cp:revision>110</cp:revision>
  <dcterms:created xsi:type="dcterms:W3CDTF">2019-07-24T07:24:43Z</dcterms:created>
  <dcterms:modified xsi:type="dcterms:W3CDTF">2026-01-26T12:27:06Z</dcterms:modified>
</cp:coreProperties>
</file>